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8" r:id="rId3"/>
    <p:sldId id="527" r:id="rId4"/>
    <p:sldId id="428" r:id="rId5"/>
    <p:sldId id="502" r:id="rId6"/>
    <p:sldId id="528" r:id="rId7"/>
    <p:sldId id="503" r:id="rId8"/>
    <p:sldId id="525" r:id="rId9"/>
    <p:sldId id="437" r:id="rId10"/>
    <p:sldId id="273" r:id="rId11"/>
    <p:sldId id="274" r:id="rId12"/>
    <p:sldId id="276" r:id="rId13"/>
    <p:sldId id="277" r:id="rId14"/>
    <p:sldId id="460" r:id="rId15"/>
    <p:sldId id="311" r:id="rId16"/>
    <p:sldId id="278" r:id="rId17"/>
    <p:sldId id="310" r:id="rId18"/>
    <p:sldId id="309" r:id="rId19"/>
    <p:sldId id="442" r:id="rId20"/>
    <p:sldId id="504" r:id="rId21"/>
    <p:sldId id="505" r:id="rId22"/>
    <p:sldId id="517" r:id="rId23"/>
    <p:sldId id="516" r:id="rId24"/>
    <p:sldId id="515" r:id="rId25"/>
    <p:sldId id="513" r:id="rId26"/>
    <p:sldId id="514" r:id="rId27"/>
    <p:sldId id="518" r:id="rId28"/>
    <p:sldId id="529" r:id="rId29"/>
    <p:sldId id="541" r:id="rId30"/>
    <p:sldId id="506" r:id="rId31"/>
    <p:sldId id="542" r:id="rId32"/>
    <p:sldId id="533" r:id="rId33"/>
    <p:sldId id="543" r:id="rId34"/>
    <p:sldId id="544" r:id="rId35"/>
    <p:sldId id="536" r:id="rId36"/>
    <p:sldId id="545" r:id="rId37"/>
    <p:sldId id="537" r:id="rId38"/>
    <p:sldId id="530" r:id="rId39"/>
    <p:sldId id="526" r:id="rId40"/>
    <p:sldId id="507" r:id="rId41"/>
    <p:sldId id="538" r:id="rId42"/>
    <p:sldId id="546" r:id="rId43"/>
    <p:sldId id="539" r:id="rId44"/>
    <p:sldId id="414" r:id="rId4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53" autoAdjust="0"/>
    <p:restoredTop sz="94674"/>
  </p:normalViewPr>
  <p:slideViewPr>
    <p:cSldViewPr>
      <p:cViewPr>
        <p:scale>
          <a:sx n="80" d="100"/>
          <a:sy n="80" d="100"/>
        </p:scale>
        <p:origin x="-23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24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0CB11-D7DA-2549-BEFA-F86868D53FD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7426D0-8094-944D-BFE4-2204B491BE45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Intervento nutrizionale integrato</a:t>
          </a:r>
        </a:p>
      </dgm:t>
    </dgm:pt>
    <dgm:pt modelId="{6CB4F169-5F04-3748-98E1-606D60ED1714}" type="parTrans" cxnId="{3C80D962-F614-524D-8E97-2D6E0E1D720E}">
      <dgm:prSet/>
      <dgm:spPr/>
      <dgm:t>
        <a:bodyPr/>
        <a:lstStyle/>
        <a:p>
          <a:endParaRPr lang="it-IT"/>
        </a:p>
      </dgm:t>
    </dgm:pt>
    <dgm:pt modelId="{ABCDE460-0CF3-9946-A81D-13C66C645EEC}" type="sibTrans" cxnId="{3C80D962-F614-524D-8E97-2D6E0E1D720E}">
      <dgm:prSet/>
      <dgm:spPr/>
      <dgm:t>
        <a:bodyPr/>
        <a:lstStyle/>
        <a:p>
          <a:endParaRPr lang="it-IT"/>
        </a:p>
      </dgm:t>
    </dgm:pt>
    <dgm:pt modelId="{9C6F7B03-9FA6-0E4C-AA9F-8283977D63CB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Integratori e fitoterapici </a:t>
          </a:r>
        </a:p>
      </dgm:t>
    </dgm:pt>
    <dgm:pt modelId="{3AFD6AF7-A31A-DC4B-8D8C-17A693A448BB}" type="parTrans" cxnId="{4E0B1D5D-F9C3-5E46-BF21-C3000B204D0C}">
      <dgm:prSet/>
      <dgm:spPr/>
      <dgm:t>
        <a:bodyPr/>
        <a:lstStyle/>
        <a:p>
          <a:endParaRPr lang="it-IT"/>
        </a:p>
      </dgm:t>
    </dgm:pt>
    <dgm:pt modelId="{3C1FA98B-3790-D24A-8E7F-E9A4012C8588}" type="sibTrans" cxnId="{4E0B1D5D-F9C3-5E46-BF21-C3000B204D0C}">
      <dgm:prSet/>
      <dgm:spPr/>
      <dgm:t>
        <a:bodyPr/>
        <a:lstStyle/>
        <a:p>
          <a:endParaRPr lang="it-IT"/>
        </a:p>
      </dgm:t>
    </dgm:pt>
    <dgm:pt modelId="{D3733F06-CE02-4646-8620-922AEC06781F}">
      <dgm:prSet/>
      <dgm:spPr/>
      <dgm:t>
        <a:bodyPr/>
        <a:lstStyle/>
        <a:p>
          <a:r>
            <a:rPr lang="it-IT" dirty="0"/>
            <a:t>Attività fisica</a:t>
          </a:r>
        </a:p>
      </dgm:t>
    </dgm:pt>
    <dgm:pt modelId="{AEF04D6D-AFDA-0342-964C-C56ED0B1AEF8}" type="parTrans" cxnId="{7FA1B67C-9FC7-1443-BD52-F257CE6C707E}">
      <dgm:prSet/>
      <dgm:spPr/>
    </dgm:pt>
    <dgm:pt modelId="{9A8E6CD5-45A1-9145-AAD6-6481CF57FA9A}" type="sibTrans" cxnId="{7FA1B67C-9FC7-1443-BD52-F257CE6C707E}">
      <dgm:prSet/>
      <dgm:spPr/>
    </dgm:pt>
    <dgm:pt modelId="{38CD5DF9-D4CC-FF42-8DF1-E625DF32D115}" type="pres">
      <dgm:prSet presAssocID="{5BC0CB11-D7DA-2549-BEFA-F86868D53F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E39AEB-BAD2-8944-A8E0-664A2E633543}" type="pres">
      <dgm:prSet presAssocID="{D3733F06-CE02-4646-8620-922AEC06781F}" presName="parentLin" presStyleCnt="0"/>
      <dgm:spPr/>
    </dgm:pt>
    <dgm:pt modelId="{C37F973F-4FAE-F044-B65B-84064DB28644}" type="pres">
      <dgm:prSet presAssocID="{D3733F06-CE02-4646-8620-922AEC06781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C785D98-AAE5-E04F-B018-E29344C15234}" type="pres">
      <dgm:prSet presAssocID="{D3733F06-CE02-4646-8620-922AEC0678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01CFC9-0BF7-D44A-8A81-3D3CE08A0364}" type="pres">
      <dgm:prSet presAssocID="{D3733F06-CE02-4646-8620-922AEC06781F}" presName="negativeSpace" presStyleCnt="0"/>
      <dgm:spPr/>
    </dgm:pt>
    <dgm:pt modelId="{E92D4571-AD40-F442-A1F9-08BCB0DD8ED5}" type="pres">
      <dgm:prSet presAssocID="{D3733F06-CE02-4646-8620-922AEC06781F}" presName="childText" presStyleLbl="conFgAcc1" presStyleIdx="0" presStyleCnt="3">
        <dgm:presLayoutVars>
          <dgm:bulletEnabled val="1"/>
        </dgm:presLayoutVars>
      </dgm:prSet>
      <dgm:spPr/>
    </dgm:pt>
    <dgm:pt modelId="{A6EAA62A-5E01-8A44-8C12-FF2E61180AC4}" type="pres">
      <dgm:prSet presAssocID="{9A8E6CD5-45A1-9145-AAD6-6481CF57FA9A}" presName="spaceBetweenRectangles" presStyleCnt="0"/>
      <dgm:spPr/>
    </dgm:pt>
    <dgm:pt modelId="{6E045853-0653-9345-B029-4DA60118089E}" type="pres">
      <dgm:prSet presAssocID="{E47426D0-8094-944D-BFE4-2204B491BE45}" presName="parentLin" presStyleCnt="0"/>
      <dgm:spPr/>
    </dgm:pt>
    <dgm:pt modelId="{1A5737C2-C757-204D-9871-A6E080B11BFA}" type="pres">
      <dgm:prSet presAssocID="{E47426D0-8094-944D-BFE4-2204B491BE45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0D0E3B9-908A-194F-B395-43A686FB9D0C}" type="pres">
      <dgm:prSet presAssocID="{E47426D0-8094-944D-BFE4-2204B491BE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D2FF80-E35E-8442-AA23-DDAD0BA6ADF4}" type="pres">
      <dgm:prSet presAssocID="{E47426D0-8094-944D-BFE4-2204B491BE45}" presName="negativeSpace" presStyleCnt="0"/>
      <dgm:spPr/>
    </dgm:pt>
    <dgm:pt modelId="{0C8B6148-51D9-5943-9CB0-EAD229B8FC6E}" type="pres">
      <dgm:prSet presAssocID="{E47426D0-8094-944D-BFE4-2204B491BE45}" presName="childText" presStyleLbl="conFgAcc1" presStyleIdx="1" presStyleCnt="3">
        <dgm:presLayoutVars>
          <dgm:bulletEnabled val="1"/>
        </dgm:presLayoutVars>
      </dgm:prSet>
      <dgm:spPr/>
    </dgm:pt>
    <dgm:pt modelId="{F3257765-C2BB-064F-9870-1F427323CAAB}" type="pres">
      <dgm:prSet presAssocID="{ABCDE460-0CF3-9946-A81D-13C66C645EEC}" presName="spaceBetweenRectangles" presStyleCnt="0"/>
      <dgm:spPr/>
    </dgm:pt>
    <dgm:pt modelId="{527070B9-7E16-3245-954F-48DB5B092095}" type="pres">
      <dgm:prSet presAssocID="{9C6F7B03-9FA6-0E4C-AA9F-8283977D63CB}" presName="parentLin" presStyleCnt="0"/>
      <dgm:spPr/>
    </dgm:pt>
    <dgm:pt modelId="{2AFBA3BE-AC46-2B44-AC78-FB0F8BD57681}" type="pres">
      <dgm:prSet presAssocID="{9C6F7B03-9FA6-0E4C-AA9F-8283977D63CB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CADA97B0-394D-3547-9917-3AD3E544B3F3}" type="pres">
      <dgm:prSet presAssocID="{9C6F7B03-9FA6-0E4C-AA9F-8283977D63CB}" presName="parentText" presStyleLbl="node1" presStyleIdx="2" presStyleCnt="3" custLinFactNeighborX="-3889" custLinFactNeighborY="11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4A4658-8578-2449-8C2B-FC4594A464FB}" type="pres">
      <dgm:prSet presAssocID="{9C6F7B03-9FA6-0E4C-AA9F-8283977D63CB}" presName="negativeSpace" presStyleCnt="0"/>
      <dgm:spPr/>
    </dgm:pt>
    <dgm:pt modelId="{3ABA33C9-95EF-BE45-ABCF-7EAE8BD3D838}" type="pres">
      <dgm:prSet presAssocID="{9C6F7B03-9FA6-0E4C-AA9F-8283977D63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E85962-421A-D046-BEA5-5B70BC338F51}" type="presOf" srcId="{9C6F7B03-9FA6-0E4C-AA9F-8283977D63CB}" destId="{CADA97B0-394D-3547-9917-3AD3E544B3F3}" srcOrd="1" destOrd="0" presId="urn:microsoft.com/office/officeart/2005/8/layout/list1"/>
    <dgm:cxn modelId="{2B509368-8CF4-614F-BEA0-FBD7308EC753}" type="presOf" srcId="{E47426D0-8094-944D-BFE4-2204B491BE45}" destId="{10D0E3B9-908A-194F-B395-43A686FB9D0C}" srcOrd="1" destOrd="0" presId="urn:microsoft.com/office/officeart/2005/8/layout/list1"/>
    <dgm:cxn modelId="{A46E10FB-B633-AB49-8524-7B5CB3FC17CD}" type="presOf" srcId="{9C6F7B03-9FA6-0E4C-AA9F-8283977D63CB}" destId="{2AFBA3BE-AC46-2B44-AC78-FB0F8BD57681}" srcOrd="0" destOrd="0" presId="urn:microsoft.com/office/officeart/2005/8/layout/list1"/>
    <dgm:cxn modelId="{04146AAB-9CF1-BA44-9D44-BBCBE51447A7}" type="presOf" srcId="{D3733F06-CE02-4646-8620-922AEC06781F}" destId="{7C785D98-AAE5-E04F-B018-E29344C15234}" srcOrd="1" destOrd="0" presId="urn:microsoft.com/office/officeart/2005/8/layout/list1"/>
    <dgm:cxn modelId="{4E0B1D5D-F9C3-5E46-BF21-C3000B204D0C}" srcId="{5BC0CB11-D7DA-2549-BEFA-F86868D53FD4}" destId="{9C6F7B03-9FA6-0E4C-AA9F-8283977D63CB}" srcOrd="2" destOrd="0" parTransId="{3AFD6AF7-A31A-DC4B-8D8C-17A693A448BB}" sibTransId="{3C1FA98B-3790-D24A-8E7F-E9A4012C8588}"/>
    <dgm:cxn modelId="{7FA1B67C-9FC7-1443-BD52-F257CE6C707E}" srcId="{5BC0CB11-D7DA-2549-BEFA-F86868D53FD4}" destId="{D3733F06-CE02-4646-8620-922AEC06781F}" srcOrd="0" destOrd="0" parTransId="{AEF04D6D-AFDA-0342-964C-C56ED0B1AEF8}" sibTransId="{9A8E6CD5-45A1-9145-AAD6-6481CF57FA9A}"/>
    <dgm:cxn modelId="{E379E03B-7817-F249-8272-E09587E72386}" type="presOf" srcId="{D3733F06-CE02-4646-8620-922AEC06781F}" destId="{C37F973F-4FAE-F044-B65B-84064DB28644}" srcOrd="0" destOrd="0" presId="urn:microsoft.com/office/officeart/2005/8/layout/list1"/>
    <dgm:cxn modelId="{5F4EF853-176E-5348-9387-7B270CB5C969}" type="presOf" srcId="{5BC0CB11-D7DA-2549-BEFA-F86868D53FD4}" destId="{38CD5DF9-D4CC-FF42-8DF1-E625DF32D115}" srcOrd="0" destOrd="0" presId="urn:microsoft.com/office/officeart/2005/8/layout/list1"/>
    <dgm:cxn modelId="{7907A2A8-C869-4C4E-A823-6A550AC8E042}" type="presOf" srcId="{E47426D0-8094-944D-BFE4-2204B491BE45}" destId="{1A5737C2-C757-204D-9871-A6E080B11BFA}" srcOrd="0" destOrd="0" presId="urn:microsoft.com/office/officeart/2005/8/layout/list1"/>
    <dgm:cxn modelId="{3C80D962-F614-524D-8E97-2D6E0E1D720E}" srcId="{5BC0CB11-D7DA-2549-BEFA-F86868D53FD4}" destId="{E47426D0-8094-944D-BFE4-2204B491BE45}" srcOrd="1" destOrd="0" parTransId="{6CB4F169-5F04-3748-98E1-606D60ED1714}" sibTransId="{ABCDE460-0CF3-9946-A81D-13C66C645EEC}"/>
    <dgm:cxn modelId="{D0D0A08D-8D8B-7C4B-A94C-F37C22F67EDA}" type="presParOf" srcId="{38CD5DF9-D4CC-FF42-8DF1-E625DF32D115}" destId="{D8E39AEB-BAD2-8944-A8E0-664A2E633543}" srcOrd="0" destOrd="0" presId="urn:microsoft.com/office/officeart/2005/8/layout/list1"/>
    <dgm:cxn modelId="{D61E3407-D011-1C44-987A-426412B42929}" type="presParOf" srcId="{D8E39AEB-BAD2-8944-A8E0-664A2E633543}" destId="{C37F973F-4FAE-F044-B65B-84064DB28644}" srcOrd="0" destOrd="0" presId="urn:microsoft.com/office/officeart/2005/8/layout/list1"/>
    <dgm:cxn modelId="{BB135C93-69F3-CE43-9D45-4B409D9AED3A}" type="presParOf" srcId="{D8E39AEB-BAD2-8944-A8E0-664A2E633543}" destId="{7C785D98-AAE5-E04F-B018-E29344C15234}" srcOrd="1" destOrd="0" presId="urn:microsoft.com/office/officeart/2005/8/layout/list1"/>
    <dgm:cxn modelId="{6768D9BA-74F5-4F45-8B56-004313A419AE}" type="presParOf" srcId="{38CD5DF9-D4CC-FF42-8DF1-E625DF32D115}" destId="{BA01CFC9-0BF7-D44A-8A81-3D3CE08A0364}" srcOrd="1" destOrd="0" presId="urn:microsoft.com/office/officeart/2005/8/layout/list1"/>
    <dgm:cxn modelId="{5DBEE1D8-304F-BF44-8F13-A2ABE3F73A4A}" type="presParOf" srcId="{38CD5DF9-D4CC-FF42-8DF1-E625DF32D115}" destId="{E92D4571-AD40-F442-A1F9-08BCB0DD8ED5}" srcOrd="2" destOrd="0" presId="urn:microsoft.com/office/officeart/2005/8/layout/list1"/>
    <dgm:cxn modelId="{0B47B4D3-1F74-F447-8C26-79E5B567B9E9}" type="presParOf" srcId="{38CD5DF9-D4CC-FF42-8DF1-E625DF32D115}" destId="{A6EAA62A-5E01-8A44-8C12-FF2E61180AC4}" srcOrd="3" destOrd="0" presId="urn:microsoft.com/office/officeart/2005/8/layout/list1"/>
    <dgm:cxn modelId="{DF183080-6F34-9F4F-9264-C83C8EBC85DE}" type="presParOf" srcId="{38CD5DF9-D4CC-FF42-8DF1-E625DF32D115}" destId="{6E045853-0653-9345-B029-4DA60118089E}" srcOrd="4" destOrd="0" presId="urn:microsoft.com/office/officeart/2005/8/layout/list1"/>
    <dgm:cxn modelId="{AB6474A3-A6F6-584F-8D80-809A76B4B360}" type="presParOf" srcId="{6E045853-0653-9345-B029-4DA60118089E}" destId="{1A5737C2-C757-204D-9871-A6E080B11BFA}" srcOrd="0" destOrd="0" presId="urn:microsoft.com/office/officeart/2005/8/layout/list1"/>
    <dgm:cxn modelId="{5DA94965-8BF2-6C4E-8589-52D68133C63C}" type="presParOf" srcId="{6E045853-0653-9345-B029-4DA60118089E}" destId="{10D0E3B9-908A-194F-B395-43A686FB9D0C}" srcOrd="1" destOrd="0" presId="urn:microsoft.com/office/officeart/2005/8/layout/list1"/>
    <dgm:cxn modelId="{C9F9E428-FCC8-E446-A256-05095759525D}" type="presParOf" srcId="{38CD5DF9-D4CC-FF42-8DF1-E625DF32D115}" destId="{B7D2FF80-E35E-8442-AA23-DDAD0BA6ADF4}" srcOrd="5" destOrd="0" presId="urn:microsoft.com/office/officeart/2005/8/layout/list1"/>
    <dgm:cxn modelId="{8FE6BB16-16B9-B141-86B4-C8F7B9ADE369}" type="presParOf" srcId="{38CD5DF9-D4CC-FF42-8DF1-E625DF32D115}" destId="{0C8B6148-51D9-5943-9CB0-EAD229B8FC6E}" srcOrd="6" destOrd="0" presId="urn:microsoft.com/office/officeart/2005/8/layout/list1"/>
    <dgm:cxn modelId="{2D61B9F8-9DE6-1045-9081-EC873C645F36}" type="presParOf" srcId="{38CD5DF9-D4CC-FF42-8DF1-E625DF32D115}" destId="{F3257765-C2BB-064F-9870-1F427323CAAB}" srcOrd="7" destOrd="0" presId="urn:microsoft.com/office/officeart/2005/8/layout/list1"/>
    <dgm:cxn modelId="{F2DBCC4A-3AE4-8240-867B-5FDBA64359FB}" type="presParOf" srcId="{38CD5DF9-D4CC-FF42-8DF1-E625DF32D115}" destId="{527070B9-7E16-3245-954F-48DB5B092095}" srcOrd="8" destOrd="0" presId="urn:microsoft.com/office/officeart/2005/8/layout/list1"/>
    <dgm:cxn modelId="{C332687F-E44D-2040-B660-7860C070B489}" type="presParOf" srcId="{527070B9-7E16-3245-954F-48DB5B092095}" destId="{2AFBA3BE-AC46-2B44-AC78-FB0F8BD57681}" srcOrd="0" destOrd="0" presId="urn:microsoft.com/office/officeart/2005/8/layout/list1"/>
    <dgm:cxn modelId="{0B05C68A-6A2A-A144-ADEC-BF8A5B650E14}" type="presParOf" srcId="{527070B9-7E16-3245-954F-48DB5B092095}" destId="{CADA97B0-394D-3547-9917-3AD3E544B3F3}" srcOrd="1" destOrd="0" presId="urn:microsoft.com/office/officeart/2005/8/layout/list1"/>
    <dgm:cxn modelId="{13CC2B22-2E2F-DF46-87DD-F789025E4A83}" type="presParOf" srcId="{38CD5DF9-D4CC-FF42-8DF1-E625DF32D115}" destId="{044A4658-8578-2449-8C2B-FC4594A464FB}" srcOrd="9" destOrd="0" presId="urn:microsoft.com/office/officeart/2005/8/layout/list1"/>
    <dgm:cxn modelId="{4C1FC6FE-C40F-344F-947D-5E4E60F25FD4}" type="presParOf" srcId="{38CD5DF9-D4CC-FF42-8DF1-E625DF32D115}" destId="{3ABA33C9-95EF-BE45-ABCF-7EAE8BD3D838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0CB11-D7DA-2549-BEFA-F86868D53FD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7426D0-8094-944D-BFE4-2204B491BE45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Corrette scelte alimentari</a:t>
          </a:r>
        </a:p>
      </dgm:t>
    </dgm:pt>
    <dgm:pt modelId="{6CB4F169-5F04-3748-98E1-606D60ED1714}" type="parTrans" cxnId="{3C80D962-F614-524D-8E97-2D6E0E1D720E}">
      <dgm:prSet/>
      <dgm:spPr/>
      <dgm:t>
        <a:bodyPr/>
        <a:lstStyle/>
        <a:p>
          <a:endParaRPr lang="it-IT"/>
        </a:p>
      </dgm:t>
    </dgm:pt>
    <dgm:pt modelId="{ABCDE460-0CF3-9946-A81D-13C66C645EEC}" type="sibTrans" cxnId="{3C80D962-F614-524D-8E97-2D6E0E1D720E}">
      <dgm:prSet/>
      <dgm:spPr/>
      <dgm:t>
        <a:bodyPr/>
        <a:lstStyle/>
        <a:p>
          <a:endParaRPr lang="it-IT"/>
        </a:p>
      </dgm:t>
    </dgm:pt>
    <dgm:pt modelId="{9C6F7B03-9FA6-0E4C-AA9F-8283977D63CB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Indice glicemico e carico glicemico</a:t>
          </a:r>
        </a:p>
      </dgm:t>
    </dgm:pt>
    <dgm:pt modelId="{3AFD6AF7-A31A-DC4B-8D8C-17A693A448BB}" type="parTrans" cxnId="{4E0B1D5D-F9C3-5E46-BF21-C3000B204D0C}">
      <dgm:prSet/>
      <dgm:spPr/>
      <dgm:t>
        <a:bodyPr/>
        <a:lstStyle/>
        <a:p>
          <a:endParaRPr lang="it-IT"/>
        </a:p>
      </dgm:t>
    </dgm:pt>
    <dgm:pt modelId="{3C1FA98B-3790-D24A-8E7F-E9A4012C8588}" type="sibTrans" cxnId="{4E0B1D5D-F9C3-5E46-BF21-C3000B204D0C}">
      <dgm:prSet/>
      <dgm:spPr/>
      <dgm:t>
        <a:bodyPr/>
        <a:lstStyle/>
        <a:p>
          <a:endParaRPr lang="it-IT"/>
        </a:p>
      </dgm:t>
    </dgm:pt>
    <dgm:pt modelId="{ADE1D46E-F221-EB4B-80C2-F0DC2358727C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Digeribilità e disponibilità metabolica dei carboidrati</a:t>
          </a:r>
        </a:p>
      </dgm:t>
    </dgm:pt>
    <dgm:pt modelId="{D0BFF36B-C031-9A4E-82F9-2B7C3E21462F}" type="parTrans" cxnId="{7353384B-25C1-944B-8CDF-63A20ADD1A78}">
      <dgm:prSet/>
      <dgm:spPr/>
      <dgm:t>
        <a:bodyPr/>
        <a:lstStyle/>
        <a:p>
          <a:endParaRPr lang="it-IT"/>
        </a:p>
      </dgm:t>
    </dgm:pt>
    <dgm:pt modelId="{10536AA1-55B0-544A-ACA2-2DE642027150}" type="sibTrans" cxnId="{7353384B-25C1-944B-8CDF-63A20ADD1A78}">
      <dgm:prSet/>
      <dgm:spPr/>
      <dgm:t>
        <a:bodyPr/>
        <a:lstStyle/>
        <a:p>
          <a:endParaRPr lang="it-IT"/>
        </a:p>
      </dgm:t>
    </dgm:pt>
    <dgm:pt modelId="{056D8C1B-1913-2B4D-9936-A1080E59E32F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Modulazione circadiana degli apporti nutrizionali</a:t>
          </a:r>
        </a:p>
      </dgm:t>
    </dgm:pt>
    <dgm:pt modelId="{EA7A131D-3AF7-7F40-9C51-2123E76D6D1C}" type="parTrans" cxnId="{2287DA3E-A3DA-5A47-88AD-6D3FB67863BC}">
      <dgm:prSet/>
      <dgm:spPr/>
      <dgm:t>
        <a:bodyPr/>
        <a:lstStyle/>
        <a:p>
          <a:endParaRPr lang="it-IT"/>
        </a:p>
      </dgm:t>
    </dgm:pt>
    <dgm:pt modelId="{D0B22DBE-F11F-254C-88E4-DDA08D330E6C}" type="sibTrans" cxnId="{2287DA3E-A3DA-5A47-88AD-6D3FB67863BC}">
      <dgm:prSet/>
      <dgm:spPr/>
      <dgm:t>
        <a:bodyPr/>
        <a:lstStyle/>
        <a:p>
          <a:endParaRPr lang="it-IT"/>
        </a:p>
      </dgm:t>
    </dgm:pt>
    <dgm:pt modelId="{0946FE47-AF94-3747-828A-2D315AF70D4C}">
      <dgm:prSet/>
      <dgm:spPr/>
      <dgm:t>
        <a:bodyPr/>
        <a:lstStyle/>
        <a:p>
          <a:pPr rtl="0"/>
          <a:r>
            <a:rPr lang="it-IT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Il calcolo dei carboidrati</a:t>
          </a:r>
        </a:p>
      </dgm:t>
    </dgm:pt>
    <dgm:pt modelId="{85EC518B-5A68-4A46-A87D-F8D9BDFC8C4C}" type="parTrans" cxnId="{8AD4F706-4304-AA46-B5BB-CAA795036FA6}">
      <dgm:prSet/>
      <dgm:spPr/>
      <dgm:t>
        <a:bodyPr/>
        <a:lstStyle/>
        <a:p>
          <a:endParaRPr lang="it-IT"/>
        </a:p>
      </dgm:t>
    </dgm:pt>
    <dgm:pt modelId="{9B727F3A-80BF-4749-8671-594D63D4A7FD}" type="sibTrans" cxnId="{8AD4F706-4304-AA46-B5BB-CAA795036FA6}">
      <dgm:prSet/>
      <dgm:spPr/>
      <dgm:t>
        <a:bodyPr/>
        <a:lstStyle/>
        <a:p>
          <a:endParaRPr lang="it-IT"/>
        </a:p>
      </dgm:t>
    </dgm:pt>
    <dgm:pt modelId="{38CD5DF9-D4CC-FF42-8DF1-E625DF32D115}" type="pres">
      <dgm:prSet presAssocID="{5BC0CB11-D7DA-2549-BEFA-F86868D53F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045853-0653-9345-B029-4DA60118089E}" type="pres">
      <dgm:prSet presAssocID="{E47426D0-8094-944D-BFE4-2204B491BE45}" presName="parentLin" presStyleCnt="0"/>
      <dgm:spPr/>
    </dgm:pt>
    <dgm:pt modelId="{1A5737C2-C757-204D-9871-A6E080B11BFA}" type="pres">
      <dgm:prSet presAssocID="{E47426D0-8094-944D-BFE4-2204B491BE45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10D0E3B9-908A-194F-B395-43A686FB9D0C}" type="pres">
      <dgm:prSet presAssocID="{E47426D0-8094-944D-BFE4-2204B491BE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D2FF80-E35E-8442-AA23-DDAD0BA6ADF4}" type="pres">
      <dgm:prSet presAssocID="{E47426D0-8094-944D-BFE4-2204B491BE45}" presName="negativeSpace" presStyleCnt="0"/>
      <dgm:spPr/>
    </dgm:pt>
    <dgm:pt modelId="{0C8B6148-51D9-5943-9CB0-EAD229B8FC6E}" type="pres">
      <dgm:prSet presAssocID="{E47426D0-8094-944D-BFE4-2204B491BE45}" presName="childText" presStyleLbl="conFgAcc1" presStyleIdx="0" presStyleCnt="5">
        <dgm:presLayoutVars>
          <dgm:bulletEnabled val="1"/>
        </dgm:presLayoutVars>
      </dgm:prSet>
      <dgm:spPr/>
    </dgm:pt>
    <dgm:pt modelId="{F3257765-C2BB-064F-9870-1F427323CAAB}" type="pres">
      <dgm:prSet presAssocID="{ABCDE460-0CF3-9946-A81D-13C66C645EEC}" presName="spaceBetweenRectangles" presStyleCnt="0"/>
      <dgm:spPr/>
    </dgm:pt>
    <dgm:pt modelId="{3C7A0F0D-3300-2444-A1FB-2B739FC174CC}" type="pres">
      <dgm:prSet presAssocID="{056D8C1B-1913-2B4D-9936-A1080E59E32F}" presName="parentLin" presStyleCnt="0"/>
      <dgm:spPr/>
    </dgm:pt>
    <dgm:pt modelId="{F5883B1D-5340-1149-8271-C5987245708C}" type="pres">
      <dgm:prSet presAssocID="{056D8C1B-1913-2B4D-9936-A1080E59E32F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DF3D0478-1350-574A-B944-4467A52E333E}" type="pres">
      <dgm:prSet presAssocID="{056D8C1B-1913-2B4D-9936-A1080E59E3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805101-3166-044B-90FC-2228FC7F6D50}" type="pres">
      <dgm:prSet presAssocID="{056D8C1B-1913-2B4D-9936-A1080E59E32F}" presName="negativeSpace" presStyleCnt="0"/>
      <dgm:spPr/>
    </dgm:pt>
    <dgm:pt modelId="{33EF6FAD-26A0-AF43-8687-675BF61F6BC3}" type="pres">
      <dgm:prSet presAssocID="{056D8C1B-1913-2B4D-9936-A1080E59E32F}" presName="childText" presStyleLbl="conFgAcc1" presStyleIdx="1" presStyleCnt="5">
        <dgm:presLayoutVars>
          <dgm:bulletEnabled val="1"/>
        </dgm:presLayoutVars>
      </dgm:prSet>
      <dgm:spPr/>
    </dgm:pt>
    <dgm:pt modelId="{11F8D0F2-917B-4140-8C67-C67535619910}" type="pres">
      <dgm:prSet presAssocID="{D0B22DBE-F11F-254C-88E4-DDA08D330E6C}" presName="spaceBetweenRectangles" presStyleCnt="0"/>
      <dgm:spPr/>
    </dgm:pt>
    <dgm:pt modelId="{6BC67125-AE9E-2A4C-9963-0A2FB626849C}" type="pres">
      <dgm:prSet presAssocID="{0946FE47-AF94-3747-828A-2D315AF70D4C}" presName="parentLin" presStyleCnt="0"/>
      <dgm:spPr/>
    </dgm:pt>
    <dgm:pt modelId="{353884EE-B140-204B-98A5-4D86647871F2}" type="pres">
      <dgm:prSet presAssocID="{0946FE47-AF94-3747-828A-2D315AF70D4C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879BDB0E-8DE0-9941-994C-569A87EF4DA8}" type="pres">
      <dgm:prSet presAssocID="{0946FE47-AF94-3747-828A-2D315AF70D4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19CCBE-CD09-7641-96DE-A05E2D655952}" type="pres">
      <dgm:prSet presAssocID="{0946FE47-AF94-3747-828A-2D315AF70D4C}" presName="negativeSpace" presStyleCnt="0"/>
      <dgm:spPr/>
    </dgm:pt>
    <dgm:pt modelId="{76E9D63B-2966-B246-8AA7-29401C01AECB}" type="pres">
      <dgm:prSet presAssocID="{0946FE47-AF94-3747-828A-2D315AF70D4C}" presName="childText" presStyleLbl="conFgAcc1" presStyleIdx="2" presStyleCnt="5">
        <dgm:presLayoutVars>
          <dgm:bulletEnabled val="1"/>
        </dgm:presLayoutVars>
      </dgm:prSet>
      <dgm:spPr/>
    </dgm:pt>
    <dgm:pt modelId="{51D1BFB6-55A8-8740-AF21-B35BFC087DF8}" type="pres">
      <dgm:prSet presAssocID="{9B727F3A-80BF-4749-8671-594D63D4A7FD}" presName="spaceBetweenRectangles" presStyleCnt="0"/>
      <dgm:spPr/>
    </dgm:pt>
    <dgm:pt modelId="{D3DA5921-0965-2F4D-95F8-215FC3C1FED3}" type="pres">
      <dgm:prSet presAssocID="{ADE1D46E-F221-EB4B-80C2-F0DC2358727C}" presName="parentLin" presStyleCnt="0"/>
      <dgm:spPr/>
    </dgm:pt>
    <dgm:pt modelId="{3BF60019-FCD4-B74C-9D93-8D6E89C3CF8C}" type="pres">
      <dgm:prSet presAssocID="{ADE1D46E-F221-EB4B-80C2-F0DC2358727C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D2C402DF-1904-194E-9BF7-3C1D28D50E19}" type="pres">
      <dgm:prSet presAssocID="{ADE1D46E-F221-EB4B-80C2-F0DC235872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CD1769-961A-D840-9ECF-25D62BFE35FB}" type="pres">
      <dgm:prSet presAssocID="{ADE1D46E-F221-EB4B-80C2-F0DC2358727C}" presName="negativeSpace" presStyleCnt="0"/>
      <dgm:spPr/>
    </dgm:pt>
    <dgm:pt modelId="{4A0B3A80-A9C7-1140-8A61-8F343CEE9CD1}" type="pres">
      <dgm:prSet presAssocID="{ADE1D46E-F221-EB4B-80C2-F0DC2358727C}" presName="childText" presStyleLbl="conFgAcc1" presStyleIdx="3" presStyleCnt="5">
        <dgm:presLayoutVars>
          <dgm:bulletEnabled val="1"/>
        </dgm:presLayoutVars>
      </dgm:prSet>
      <dgm:spPr/>
    </dgm:pt>
    <dgm:pt modelId="{A9DEB910-9346-9342-9C08-BCC5759CC01C}" type="pres">
      <dgm:prSet presAssocID="{10536AA1-55B0-544A-ACA2-2DE642027150}" presName="spaceBetweenRectangles" presStyleCnt="0"/>
      <dgm:spPr/>
    </dgm:pt>
    <dgm:pt modelId="{527070B9-7E16-3245-954F-48DB5B092095}" type="pres">
      <dgm:prSet presAssocID="{9C6F7B03-9FA6-0E4C-AA9F-8283977D63CB}" presName="parentLin" presStyleCnt="0"/>
      <dgm:spPr/>
    </dgm:pt>
    <dgm:pt modelId="{2AFBA3BE-AC46-2B44-AC78-FB0F8BD57681}" type="pres">
      <dgm:prSet presAssocID="{9C6F7B03-9FA6-0E4C-AA9F-8283977D63CB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CADA97B0-394D-3547-9917-3AD3E544B3F3}" type="pres">
      <dgm:prSet presAssocID="{9C6F7B03-9FA6-0E4C-AA9F-8283977D63CB}" presName="parentText" presStyleLbl="node1" presStyleIdx="4" presStyleCnt="5" custLinFactNeighborX="-3889" custLinFactNeighborY="11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4A4658-8578-2449-8C2B-FC4594A464FB}" type="pres">
      <dgm:prSet presAssocID="{9C6F7B03-9FA6-0E4C-AA9F-8283977D63CB}" presName="negativeSpace" presStyleCnt="0"/>
      <dgm:spPr/>
    </dgm:pt>
    <dgm:pt modelId="{3ABA33C9-95EF-BE45-ABCF-7EAE8BD3D838}" type="pres">
      <dgm:prSet presAssocID="{9C6F7B03-9FA6-0E4C-AA9F-8283977D63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FB495D-CF14-5245-89C5-131DE1C2423D}" type="presOf" srcId="{ADE1D46E-F221-EB4B-80C2-F0DC2358727C}" destId="{3BF60019-FCD4-B74C-9D93-8D6E89C3CF8C}" srcOrd="0" destOrd="0" presId="urn:microsoft.com/office/officeart/2005/8/layout/list1"/>
    <dgm:cxn modelId="{2287DA3E-A3DA-5A47-88AD-6D3FB67863BC}" srcId="{5BC0CB11-D7DA-2549-BEFA-F86868D53FD4}" destId="{056D8C1B-1913-2B4D-9936-A1080E59E32F}" srcOrd="1" destOrd="0" parTransId="{EA7A131D-3AF7-7F40-9C51-2123E76D6D1C}" sibTransId="{D0B22DBE-F11F-254C-88E4-DDA08D330E6C}"/>
    <dgm:cxn modelId="{73A240E7-4B25-6C42-A96E-DB46FB4CC767}" type="presOf" srcId="{9C6F7B03-9FA6-0E4C-AA9F-8283977D63CB}" destId="{CADA97B0-394D-3547-9917-3AD3E544B3F3}" srcOrd="1" destOrd="0" presId="urn:microsoft.com/office/officeart/2005/8/layout/list1"/>
    <dgm:cxn modelId="{8AD4F706-4304-AA46-B5BB-CAA795036FA6}" srcId="{5BC0CB11-D7DA-2549-BEFA-F86868D53FD4}" destId="{0946FE47-AF94-3747-828A-2D315AF70D4C}" srcOrd="2" destOrd="0" parTransId="{85EC518B-5A68-4A46-A87D-F8D9BDFC8C4C}" sibTransId="{9B727F3A-80BF-4749-8671-594D63D4A7FD}"/>
    <dgm:cxn modelId="{356AAA98-6329-1C49-A4B6-7DB71BA2E850}" type="presOf" srcId="{0946FE47-AF94-3747-828A-2D315AF70D4C}" destId="{879BDB0E-8DE0-9941-994C-569A87EF4DA8}" srcOrd="1" destOrd="0" presId="urn:microsoft.com/office/officeart/2005/8/layout/list1"/>
    <dgm:cxn modelId="{B2261397-88CB-F44E-B564-5A020BB5F5BA}" type="presOf" srcId="{0946FE47-AF94-3747-828A-2D315AF70D4C}" destId="{353884EE-B140-204B-98A5-4D86647871F2}" srcOrd="0" destOrd="0" presId="urn:microsoft.com/office/officeart/2005/8/layout/list1"/>
    <dgm:cxn modelId="{84359A58-3473-5B48-8000-834696969FAD}" type="presOf" srcId="{E47426D0-8094-944D-BFE4-2204B491BE45}" destId="{1A5737C2-C757-204D-9871-A6E080B11BFA}" srcOrd="0" destOrd="0" presId="urn:microsoft.com/office/officeart/2005/8/layout/list1"/>
    <dgm:cxn modelId="{4E0B1D5D-F9C3-5E46-BF21-C3000B204D0C}" srcId="{5BC0CB11-D7DA-2549-BEFA-F86868D53FD4}" destId="{9C6F7B03-9FA6-0E4C-AA9F-8283977D63CB}" srcOrd="4" destOrd="0" parTransId="{3AFD6AF7-A31A-DC4B-8D8C-17A693A448BB}" sibTransId="{3C1FA98B-3790-D24A-8E7F-E9A4012C8588}"/>
    <dgm:cxn modelId="{1A64D51A-7E75-954B-9075-4D7589BCDB63}" type="presOf" srcId="{9C6F7B03-9FA6-0E4C-AA9F-8283977D63CB}" destId="{2AFBA3BE-AC46-2B44-AC78-FB0F8BD57681}" srcOrd="0" destOrd="0" presId="urn:microsoft.com/office/officeart/2005/8/layout/list1"/>
    <dgm:cxn modelId="{E1A45A78-C5AF-3E46-BDF5-DAD32212EB58}" type="presOf" srcId="{E47426D0-8094-944D-BFE4-2204B491BE45}" destId="{10D0E3B9-908A-194F-B395-43A686FB9D0C}" srcOrd="1" destOrd="0" presId="urn:microsoft.com/office/officeart/2005/8/layout/list1"/>
    <dgm:cxn modelId="{1B18903E-59F3-4F47-98A5-91D3F742E079}" type="presOf" srcId="{ADE1D46E-F221-EB4B-80C2-F0DC2358727C}" destId="{D2C402DF-1904-194E-9BF7-3C1D28D50E19}" srcOrd="1" destOrd="0" presId="urn:microsoft.com/office/officeart/2005/8/layout/list1"/>
    <dgm:cxn modelId="{8AEE2AD3-D8C3-C84D-BF51-E14B8D1ED581}" type="presOf" srcId="{056D8C1B-1913-2B4D-9936-A1080E59E32F}" destId="{F5883B1D-5340-1149-8271-C5987245708C}" srcOrd="0" destOrd="0" presId="urn:microsoft.com/office/officeart/2005/8/layout/list1"/>
    <dgm:cxn modelId="{7353384B-25C1-944B-8CDF-63A20ADD1A78}" srcId="{5BC0CB11-D7DA-2549-BEFA-F86868D53FD4}" destId="{ADE1D46E-F221-EB4B-80C2-F0DC2358727C}" srcOrd="3" destOrd="0" parTransId="{D0BFF36B-C031-9A4E-82F9-2B7C3E21462F}" sibTransId="{10536AA1-55B0-544A-ACA2-2DE642027150}"/>
    <dgm:cxn modelId="{40A22CCC-58D3-F74E-A997-03BFC9B12482}" type="presOf" srcId="{056D8C1B-1913-2B4D-9936-A1080E59E32F}" destId="{DF3D0478-1350-574A-B944-4467A52E333E}" srcOrd="1" destOrd="0" presId="urn:microsoft.com/office/officeart/2005/8/layout/list1"/>
    <dgm:cxn modelId="{5F4EF853-176E-5348-9387-7B270CB5C969}" type="presOf" srcId="{5BC0CB11-D7DA-2549-BEFA-F86868D53FD4}" destId="{38CD5DF9-D4CC-FF42-8DF1-E625DF32D115}" srcOrd="0" destOrd="0" presId="urn:microsoft.com/office/officeart/2005/8/layout/list1"/>
    <dgm:cxn modelId="{3C80D962-F614-524D-8E97-2D6E0E1D720E}" srcId="{5BC0CB11-D7DA-2549-BEFA-F86868D53FD4}" destId="{E47426D0-8094-944D-BFE4-2204B491BE45}" srcOrd="0" destOrd="0" parTransId="{6CB4F169-5F04-3748-98E1-606D60ED1714}" sibTransId="{ABCDE460-0CF3-9946-A81D-13C66C645EEC}"/>
    <dgm:cxn modelId="{BD6DB94D-6539-124B-8315-4CBCFA419392}" type="presParOf" srcId="{38CD5DF9-D4CC-FF42-8DF1-E625DF32D115}" destId="{6E045853-0653-9345-B029-4DA60118089E}" srcOrd="0" destOrd="0" presId="urn:microsoft.com/office/officeart/2005/8/layout/list1"/>
    <dgm:cxn modelId="{B1F373AD-552D-334C-9E96-47C16A9EBC0D}" type="presParOf" srcId="{6E045853-0653-9345-B029-4DA60118089E}" destId="{1A5737C2-C757-204D-9871-A6E080B11BFA}" srcOrd="0" destOrd="0" presId="urn:microsoft.com/office/officeart/2005/8/layout/list1"/>
    <dgm:cxn modelId="{7972F7E1-AE77-0E4F-B7F4-18FD7E8B9699}" type="presParOf" srcId="{6E045853-0653-9345-B029-4DA60118089E}" destId="{10D0E3B9-908A-194F-B395-43A686FB9D0C}" srcOrd="1" destOrd="0" presId="urn:microsoft.com/office/officeart/2005/8/layout/list1"/>
    <dgm:cxn modelId="{59D2FFD2-6A20-964D-A412-CAFD3EB87344}" type="presParOf" srcId="{38CD5DF9-D4CC-FF42-8DF1-E625DF32D115}" destId="{B7D2FF80-E35E-8442-AA23-DDAD0BA6ADF4}" srcOrd="1" destOrd="0" presId="urn:microsoft.com/office/officeart/2005/8/layout/list1"/>
    <dgm:cxn modelId="{0C22304C-3761-6E4D-8E77-12DC8A64DF8A}" type="presParOf" srcId="{38CD5DF9-D4CC-FF42-8DF1-E625DF32D115}" destId="{0C8B6148-51D9-5943-9CB0-EAD229B8FC6E}" srcOrd="2" destOrd="0" presId="urn:microsoft.com/office/officeart/2005/8/layout/list1"/>
    <dgm:cxn modelId="{7A8B9022-E55C-7749-A9AF-147D6EC3924E}" type="presParOf" srcId="{38CD5DF9-D4CC-FF42-8DF1-E625DF32D115}" destId="{F3257765-C2BB-064F-9870-1F427323CAAB}" srcOrd="3" destOrd="0" presId="urn:microsoft.com/office/officeart/2005/8/layout/list1"/>
    <dgm:cxn modelId="{98CA9F96-9532-0040-B802-7E5B5D0A8EB4}" type="presParOf" srcId="{38CD5DF9-D4CC-FF42-8DF1-E625DF32D115}" destId="{3C7A0F0D-3300-2444-A1FB-2B739FC174CC}" srcOrd="4" destOrd="0" presId="urn:microsoft.com/office/officeart/2005/8/layout/list1"/>
    <dgm:cxn modelId="{D6730E84-B6C9-A542-B930-48B7AD355835}" type="presParOf" srcId="{3C7A0F0D-3300-2444-A1FB-2B739FC174CC}" destId="{F5883B1D-5340-1149-8271-C5987245708C}" srcOrd="0" destOrd="0" presId="urn:microsoft.com/office/officeart/2005/8/layout/list1"/>
    <dgm:cxn modelId="{3103282F-7108-2444-BFB4-ED4E09FA1026}" type="presParOf" srcId="{3C7A0F0D-3300-2444-A1FB-2B739FC174CC}" destId="{DF3D0478-1350-574A-B944-4467A52E333E}" srcOrd="1" destOrd="0" presId="urn:microsoft.com/office/officeart/2005/8/layout/list1"/>
    <dgm:cxn modelId="{AEE18CEC-DF85-E34F-9139-A4EFD57736C8}" type="presParOf" srcId="{38CD5DF9-D4CC-FF42-8DF1-E625DF32D115}" destId="{51805101-3166-044B-90FC-2228FC7F6D50}" srcOrd="5" destOrd="0" presId="urn:microsoft.com/office/officeart/2005/8/layout/list1"/>
    <dgm:cxn modelId="{5958918B-C4DE-734F-98EA-741700E9A827}" type="presParOf" srcId="{38CD5DF9-D4CC-FF42-8DF1-E625DF32D115}" destId="{33EF6FAD-26A0-AF43-8687-675BF61F6BC3}" srcOrd="6" destOrd="0" presId="urn:microsoft.com/office/officeart/2005/8/layout/list1"/>
    <dgm:cxn modelId="{D85BF1EB-A4EE-1942-9E0B-3DD59A56E7EA}" type="presParOf" srcId="{38CD5DF9-D4CC-FF42-8DF1-E625DF32D115}" destId="{11F8D0F2-917B-4140-8C67-C67535619910}" srcOrd="7" destOrd="0" presId="urn:microsoft.com/office/officeart/2005/8/layout/list1"/>
    <dgm:cxn modelId="{795EA041-8442-2E47-83A0-2B53C25ADC59}" type="presParOf" srcId="{38CD5DF9-D4CC-FF42-8DF1-E625DF32D115}" destId="{6BC67125-AE9E-2A4C-9963-0A2FB626849C}" srcOrd="8" destOrd="0" presId="urn:microsoft.com/office/officeart/2005/8/layout/list1"/>
    <dgm:cxn modelId="{375714A9-ABEC-0E49-92C6-6CC146DA5878}" type="presParOf" srcId="{6BC67125-AE9E-2A4C-9963-0A2FB626849C}" destId="{353884EE-B140-204B-98A5-4D86647871F2}" srcOrd="0" destOrd="0" presId="urn:microsoft.com/office/officeart/2005/8/layout/list1"/>
    <dgm:cxn modelId="{F22AE0E3-6EDF-FB40-B4C7-8046F26FF051}" type="presParOf" srcId="{6BC67125-AE9E-2A4C-9963-0A2FB626849C}" destId="{879BDB0E-8DE0-9941-994C-569A87EF4DA8}" srcOrd="1" destOrd="0" presId="urn:microsoft.com/office/officeart/2005/8/layout/list1"/>
    <dgm:cxn modelId="{DAEFE793-D868-574A-BA87-21ADA61FD7E8}" type="presParOf" srcId="{38CD5DF9-D4CC-FF42-8DF1-E625DF32D115}" destId="{EF19CCBE-CD09-7641-96DE-A05E2D655952}" srcOrd="9" destOrd="0" presId="urn:microsoft.com/office/officeart/2005/8/layout/list1"/>
    <dgm:cxn modelId="{C516DBEE-8882-454F-B11D-2B31805185C6}" type="presParOf" srcId="{38CD5DF9-D4CC-FF42-8DF1-E625DF32D115}" destId="{76E9D63B-2966-B246-8AA7-29401C01AECB}" srcOrd="10" destOrd="0" presId="urn:microsoft.com/office/officeart/2005/8/layout/list1"/>
    <dgm:cxn modelId="{5AB390FE-18D8-3040-9CAC-6537708843AE}" type="presParOf" srcId="{38CD5DF9-D4CC-FF42-8DF1-E625DF32D115}" destId="{51D1BFB6-55A8-8740-AF21-B35BFC087DF8}" srcOrd="11" destOrd="0" presId="urn:microsoft.com/office/officeart/2005/8/layout/list1"/>
    <dgm:cxn modelId="{33147270-0ADF-8242-9034-9810B000CA32}" type="presParOf" srcId="{38CD5DF9-D4CC-FF42-8DF1-E625DF32D115}" destId="{D3DA5921-0965-2F4D-95F8-215FC3C1FED3}" srcOrd="12" destOrd="0" presId="urn:microsoft.com/office/officeart/2005/8/layout/list1"/>
    <dgm:cxn modelId="{51A1EC5C-8CB0-CA4F-8184-90718A2E78E7}" type="presParOf" srcId="{D3DA5921-0965-2F4D-95F8-215FC3C1FED3}" destId="{3BF60019-FCD4-B74C-9D93-8D6E89C3CF8C}" srcOrd="0" destOrd="0" presId="urn:microsoft.com/office/officeart/2005/8/layout/list1"/>
    <dgm:cxn modelId="{1CAD4A2C-6CAB-D14F-914E-BA9E0178AB58}" type="presParOf" srcId="{D3DA5921-0965-2F4D-95F8-215FC3C1FED3}" destId="{D2C402DF-1904-194E-9BF7-3C1D28D50E19}" srcOrd="1" destOrd="0" presId="urn:microsoft.com/office/officeart/2005/8/layout/list1"/>
    <dgm:cxn modelId="{471F443D-14A9-6B4C-9B1E-6637F09F0EE5}" type="presParOf" srcId="{38CD5DF9-D4CC-FF42-8DF1-E625DF32D115}" destId="{53CD1769-961A-D840-9ECF-25D62BFE35FB}" srcOrd="13" destOrd="0" presId="urn:microsoft.com/office/officeart/2005/8/layout/list1"/>
    <dgm:cxn modelId="{02C95D9A-9DED-954C-9C7F-B0A5F4C52E60}" type="presParOf" srcId="{38CD5DF9-D4CC-FF42-8DF1-E625DF32D115}" destId="{4A0B3A80-A9C7-1140-8A61-8F343CEE9CD1}" srcOrd="14" destOrd="0" presId="urn:microsoft.com/office/officeart/2005/8/layout/list1"/>
    <dgm:cxn modelId="{7793C030-F2CB-AE45-885D-6E781DFE44AF}" type="presParOf" srcId="{38CD5DF9-D4CC-FF42-8DF1-E625DF32D115}" destId="{A9DEB910-9346-9342-9C08-BCC5759CC01C}" srcOrd="15" destOrd="0" presId="urn:microsoft.com/office/officeart/2005/8/layout/list1"/>
    <dgm:cxn modelId="{20B0D732-F02B-7F4F-A05E-2A72C21B4985}" type="presParOf" srcId="{38CD5DF9-D4CC-FF42-8DF1-E625DF32D115}" destId="{527070B9-7E16-3245-954F-48DB5B092095}" srcOrd="16" destOrd="0" presId="urn:microsoft.com/office/officeart/2005/8/layout/list1"/>
    <dgm:cxn modelId="{64ED15C1-77FE-044C-87D5-388023596596}" type="presParOf" srcId="{527070B9-7E16-3245-954F-48DB5B092095}" destId="{2AFBA3BE-AC46-2B44-AC78-FB0F8BD57681}" srcOrd="0" destOrd="0" presId="urn:microsoft.com/office/officeart/2005/8/layout/list1"/>
    <dgm:cxn modelId="{2EEC8481-D557-3D43-8A78-4904805C7A3D}" type="presParOf" srcId="{527070B9-7E16-3245-954F-48DB5B092095}" destId="{CADA97B0-394D-3547-9917-3AD3E544B3F3}" srcOrd="1" destOrd="0" presId="urn:microsoft.com/office/officeart/2005/8/layout/list1"/>
    <dgm:cxn modelId="{71DF7AB7-21FA-DC4E-830F-7A1A83012F7D}" type="presParOf" srcId="{38CD5DF9-D4CC-FF42-8DF1-E625DF32D115}" destId="{044A4658-8578-2449-8C2B-FC4594A464FB}" srcOrd="17" destOrd="0" presId="urn:microsoft.com/office/officeart/2005/8/layout/list1"/>
    <dgm:cxn modelId="{F5B724A8-3096-AC4B-980E-4A270C1501CF}" type="presParOf" srcId="{38CD5DF9-D4CC-FF42-8DF1-E625DF32D115}" destId="{3ABA33C9-95EF-BE45-ABCF-7EAE8BD3D838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D4571-AD40-F442-A1F9-08BCB0DD8ED5}">
      <dsp:nvSpPr>
        <dsp:cNvPr id="0" name=""/>
        <dsp:cNvSpPr/>
      </dsp:nvSpPr>
      <dsp:spPr>
        <a:xfrm>
          <a:off x="0" y="737203"/>
          <a:ext cx="635401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85D98-AAE5-E04F-B018-E29344C15234}">
      <dsp:nvSpPr>
        <dsp:cNvPr id="0" name=""/>
        <dsp:cNvSpPr/>
      </dsp:nvSpPr>
      <dsp:spPr>
        <a:xfrm>
          <a:off x="317700" y="294403"/>
          <a:ext cx="444781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Attività fisica</a:t>
          </a:r>
        </a:p>
      </dsp:txBody>
      <dsp:txXfrm>
        <a:off x="360931" y="337634"/>
        <a:ext cx="4361349" cy="799138"/>
      </dsp:txXfrm>
    </dsp:sp>
    <dsp:sp modelId="{0C8B6148-51D9-5943-9CB0-EAD229B8FC6E}">
      <dsp:nvSpPr>
        <dsp:cNvPr id="0" name=""/>
        <dsp:cNvSpPr/>
      </dsp:nvSpPr>
      <dsp:spPr>
        <a:xfrm>
          <a:off x="0" y="2098003"/>
          <a:ext cx="635401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0E3B9-908A-194F-B395-43A686FB9D0C}">
      <dsp:nvSpPr>
        <dsp:cNvPr id="0" name=""/>
        <dsp:cNvSpPr/>
      </dsp:nvSpPr>
      <dsp:spPr>
        <a:xfrm>
          <a:off x="317700" y="1655203"/>
          <a:ext cx="444781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Intervento nutrizionale integrato</a:t>
          </a:r>
        </a:p>
      </dsp:txBody>
      <dsp:txXfrm>
        <a:off x="360931" y="1698434"/>
        <a:ext cx="4361349" cy="799138"/>
      </dsp:txXfrm>
    </dsp:sp>
    <dsp:sp modelId="{3ABA33C9-95EF-BE45-ABCF-7EAE8BD3D838}">
      <dsp:nvSpPr>
        <dsp:cNvPr id="0" name=""/>
        <dsp:cNvSpPr/>
      </dsp:nvSpPr>
      <dsp:spPr>
        <a:xfrm>
          <a:off x="0" y="3458803"/>
          <a:ext cx="635401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A97B0-394D-3547-9917-3AD3E544B3F3}">
      <dsp:nvSpPr>
        <dsp:cNvPr id="0" name=""/>
        <dsp:cNvSpPr/>
      </dsp:nvSpPr>
      <dsp:spPr>
        <a:xfrm>
          <a:off x="305345" y="3026489"/>
          <a:ext cx="444781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Integratori e fitoterapici </a:t>
          </a:r>
        </a:p>
      </dsp:txBody>
      <dsp:txXfrm>
        <a:off x="348576" y="3069720"/>
        <a:ext cx="4361349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B6148-51D9-5943-9CB0-EAD229B8FC6E}">
      <dsp:nvSpPr>
        <dsp:cNvPr id="0" name=""/>
        <dsp:cNvSpPr/>
      </dsp:nvSpPr>
      <dsp:spPr>
        <a:xfrm>
          <a:off x="0" y="335803"/>
          <a:ext cx="63540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0E3B9-908A-194F-B395-43A686FB9D0C}">
      <dsp:nvSpPr>
        <dsp:cNvPr id="0" name=""/>
        <dsp:cNvSpPr/>
      </dsp:nvSpPr>
      <dsp:spPr>
        <a:xfrm>
          <a:off x="317700" y="40603"/>
          <a:ext cx="444781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Corrette scelte alimentari</a:t>
          </a:r>
        </a:p>
      </dsp:txBody>
      <dsp:txXfrm>
        <a:off x="346521" y="69424"/>
        <a:ext cx="4390169" cy="532758"/>
      </dsp:txXfrm>
    </dsp:sp>
    <dsp:sp modelId="{33EF6FAD-26A0-AF43-8687-675BF61F6BC3}">
      <dsp:nvSpPr>
        <dsp:cNvPr id="0" name=""/>
        <dsp:cNvSpPr/>
      </dsp:nvSpPr>
      <dsp:spPr>
        <a:xfrm>
          <a:off x="0" y="1243003"/>
          <a:ext cx="63540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D0478-1350-574A-B944-4467A52E333E}">
      <dsp:nvSpPr>
        <dsp:cNvPr id="0" name=""/>
        <dsp:cNvSpPr/>
      </dsp:nvSpPr>
      <dsp:spPr>
        <a:xfrm>
          <a:off x="317700" y="947803"/>
          <a:ext cx="444781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Modulazione circadiana degli apporti nutrizionali</a:t>
          </a:r>
        </a:p>
      </dsp:txBody>
      <dsp:txXfrm>
        <a:off x="346521" y="976624"/>
        <a:ext cx="4390169" cy="532758"/>
      </dsp:txXfrm>
    </dsp:sp>
    <dsp:sp modelId="{76E9D63B-2966-B246-8AA7-29401C01AECB}">
      <dsp:nvSpPr>
        <dsp:cNvPr id="0" name=""/>
        <dsp:cNvSpPr/>
      </dsp:nvSpPr>
      <dsp:spPr>
        <a:xfrm>
          <a:off x="0" y="2150203"/>
          <a:ext cx="63540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BDB0E-8DE0-9941-994C-569A87EF4DA8}">
      <dsp:nvSpPr>
        <dsp:cNvPr id="0" name=""/>
        <dsp:cNvSpPr/>
      </dsp:nvSpPr>
      <dsp:spPr>
        <a:xfrm>
          <a:off x="317700" y="1855003"/>
          <a:ext cx="444781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Il calcolo dei carboidrati</a:t>
          </a:r>
        </a:p>
      </dsp:txBody>
      <dsp:txXfrm>
        <a:off x="346521" y="1883824"/>
        <a:ext cx="4390169" cy="532758"/>
      </dsp:txXfrm>
    </dsp:sp>
    <dsp:sp modelId="{4A0B3A80-A9C7-1140-8A61-8F343CEE9CD1}">
      <dsp:nvSpPr>
        <dsp:cNvPr id="0" name=""/>
        <dsp:cNvSpPr/>
      </dsp:nvSpPr>
      <dsp:spPr>
        <a:xfrm>
          <a:off x="0" y="3057403"/>
          <a:ext cx="63540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402DF-1904-194E-9BF7-3C1D28D50E19}">
      <dsp:nvSpPr>
        <dsp:cNvPr id="0" name=""/>
        <dsp:cNvSpPr/>
      </dsp:nvSpPr>
      <dsp:spPr>
        <a:xfrm>
          <a:off x="317700" y="2762203"/>
          <a:ext cx="444781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Digeribilità e disponibilità metabolica dei carboidrati</a:t>
          </a:r>
        </a:p>
      </dsp:txBody>
      <dsp:txXfrm>
        <a:off x="346521" y="2791024"/>
        <a:ext cx="4390169" cy="532758"/>
      </dsp:txXfrm>
    </dsp:sp>
    <dsp:sp modelId="{3ABA33C9-95EF-BE45-ABCF-7EAE8BD3D838}">
      <dsp:nvSpPr>
        <dsp:cNvPr id="0" name=""/>
        <dsp:cNvSpPr/>
      </dsp:nvSpPr>
      <dsp:spPr>
        <a:xfrm>
          <a:off x="0" y="3964603"/>
          <a:ext cx="63540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A97B0-394D-3547-9917-3AD3E544B3F3}">
      <dsp:nvSpPr>
        <dsp:cNvPr id="0" name=""/>
        <dsp:cNvSpPr/>
      </dsp:nvSpPr>
      <dsp:spPr>
        <a:xfrm>
          <a:off x="305345" y="3676393"/>
          <a:ext cx="444781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117" tIns="0" rIns="1681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Indice glicemico e carico glicemico</a:t>
          </a:r>
        </a:p>
      </dsp:txBody>
      <dsp:txXfrm>
        <a:off x="334166" y="3705214"/>
        <a:ext cx="439016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2EB47CE7-F4E2-1448-9A54-060D500552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0B762C97-40A8-EA43-A5B7-F8C7008F6F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9092" name="Rectangle 4">
            <a:extLst>
              <a:ext uri="{FF2B5EF4-FFF2-40B4-BE49-F238E27FC236}">
                <a16:creationId xmlns="" xmlns:a16="http://schemas.microsoft.com/office/drawing/2014/main" id="{FAA53C3F-024D-394B-AEF3-C661E9C437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9093" name="Rectangle 5">
            <a:extLst>
              <a:ext uri="{FF2B5EF4-FFF2-40B4-BE49-F238E27FC236}">
                <a16:creationId xmlns="" xmlns:a16="http://schemas.microsoft.com/office/drawing/2014/main" id="{D913CC66-1749-2847-B7EE-AFBE1F30A3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0DD999D-55D8-6644-96B0-2BAD978561F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8A56D681-3686-0143-9F65-A890CE1631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7893E8CF-DABC-9044-8EA0-AEB373FDFA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D27DADC8-DA31-DB4B-87EE-8BEE423BC3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E1A117B4-6411-814B-9B1C-6A2DD93B01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="" xmlns:a16="http://schemas.microsoft.com/office/drawing/2014/main" id="{ABAAD0A0-0F41-3A42-A7C0-60FB44C418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719FF4A8-AC63-9441-AE98-1D7834525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4ABE0EA-9A7B-3D42-A733-853C02CB38C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8233D72-98D7-6245-B310-74872E54B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79AD3E-FCB8-8449-BE45-D02172226207}" type="slidenum">
              <a:rPr lang="it-IT" altLang="it-IT" sz="1200" b="0"/>
              <a:pPr eaLnBrk="1" hangingPunct="1"/>
              <a:t>1</a:t>
            </a:fld>
            <a:endParaRPr lang="it-IT" altLang="it-IT" sz="1200" b="0"/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1ABAC6F0-823C-4749-95BF-92B23DC39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7E9EF981-959A-394A-BBEB-64E4B75C6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E0EA-9A7B-3D42-A733-853C02CB38CC}" type="slidenum">
              <a:rPr lang="it-IT" altLang="it-IT" smtClean="0"/>
              <a:pPr/>
              <a:t>40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>
            <a:extLst>
              <a:ext uri="{FF2B5EF4-FFF2-40B4-BE49-F238E27FC236}">
                <a16:creationId xmlns="" xmlns:a16="http://schemas.microsoft.com/office/drawing/2014/main" id="{4B5B24FC-E255-7042-B778-9D29163DB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9059" name="Rectangle 3">
            <a:extLst>
              <a:ext uri="{FF2B5EF4-FFF2-40B4-BE49-F238E27FC236}">
                <a16:creationId xmlns="" xmlns:a16="http://schemas.microsoft.com/office/drawing/2014/main" id="{25DA01FE-9349-2D48-962E-47C6DF81C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D12AA2F-14EE-C44C-B18E-59451751C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92D43B-165D-0145-9ACF-2CF0AFE3C0FD}" type="slidenum">
              <a:rPr lang="it-IT" altLang="it-IT" sz="1200" b="0"/>
              <a:pPr eaLnBrk="1" hangingPunct="1"/>
              <a:t>10</a:t>
            </a:fld>
            <a:endParaRPr lang="it-IT" altLang="it-IT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F5E88AD3-BE8B-5E41-8703-04C86DD0D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10B6BBF9-400C-574B-A2B8-B977DAA25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A8F41CB-7D7C-D449-8C42-88AE83D2D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E8AFDA-1E04-A94A-8A6C-0D620BCF4757}" type="slidenum">
              <a:rPr lang="it-IT" altLang="it-IT" sz="1200" b="0"/>
              <a:pPr eaLnBrk="1" hangingPunct="1"/>
              <a:t>11</a:t>
            </a:fld>
            <a:endParaRPr lang="it-IT" altLang="it-IT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F0AB0155-527E-8447-A990-106DE746D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C80EB521-DA9D-EC40-9C8C-82BC1CC3B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C63F4A0-7DDF-8E47-9618-1F2E41514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77138-47C7-FA4A-BFF2-4ECACD03EB7E}" type="slidenum">
              <a:rPr lang="it-IT" altLang="it-IT" sz="1200" b="0"/>
              <a:pPr eaLnBrk="1" hangingPunct="1"/>
              <a:t>12</a:t>
            </a:fld>
            <a:endParaRPr lang="it-IT" altLang="it-IT" sz="1200" b="0"/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3134960C-608E-4C42-A47B-86892E9B7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0AC87D8B-92FA-E24A-A104-CDBBF8772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6264F5E-AC8D-0446-B58D-140B3F20B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315535-6AC6-314F-8EBE-46334EA4CA7A}" type="slidenum">
              <a:rPr lang="it-IT" altLang="it-IT" sz="1200" b="0"/>
              <a:pPr eaLnBrk="1" hangingPunct="1"/>
              <a:t>13</a:t>
            </a:fld>
            <a:endParaRPr lang="it-IT" altLang="it-IT" sz="1200" b="0"/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FDF9D180-ECB5-A649-882E-145196BE7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ADAB271E-02B3-D541-9151-AFE24687E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11A3367-C896-274E-A78B-9370F9B67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328E4A-40FB-6546-9E9B-72FF521EE11F}" type="slidenum">
              <a:rPr lang="it-IT" altLang="it-IT" sz="1200" b="0"/>
              <a:pPr eaLnBrk="1" hangingPunct="1"/>
              <a:t>16</a:t>
            </a:fld>
            <a:endParaRPr lang="it-IT" altLang="it-IT" sz="1200" b="0"/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9286917F-1C1C-574F-AD82-895A37FBB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25694E35-7F8A-8441-838B-7CE869D67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8233D72-98D7-6245-B310-74872E54B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79AD3E-FCB8-8449-BE45-D02172226207}" type="slidenum">
              <a:rPr lang="it-IT" altLang="it-IT" sz="1200" b="0"/>
              <a:pPr eaLnBrk="1" hangingPunct="1"/>
              <a:t>28</a:t>
            </a:fld>
            <a:endParaRPr lang="it-IT" altLang="it-IT" sz="1200" b="0"/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1ABAC6F0-823C-4749-95BF-92B23DC39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7E9EF981-959A-394A-BBEB-64E4B75C6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22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E0EA-9A7B-3D42-A733-853C02CB38CC}" type="slidenum">
              <a:rPr lang="it-IT" altLang="it-IT" smtClean="0"/>
              <a:pPr/>
              <a:t>29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E0EA-9A7B-3D42-A733-853C02CB38CC}" type="slidenum">
              <a:rPr lang="it-IT" altLang="it-IT" smtClean="0"/>
              <a:pPr/>
              <a:t>37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CB61-76B4-424A-9C2E-9150CE041328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11902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77676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5522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77944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0857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41229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ECBD-4B8B-D540-BE1A-6410F1BF439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3723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2651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7567-AE71-AF4C-B4BA-EFE4208F5E9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6851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A1-525F-4048-B913-EDD5D727D0A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1399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6392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CE4-BC0C-554E-A0AD-E29F4C0F491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7092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EAE7-60D5-0B42-82C4-5481F6A2AC2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8618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375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8DE0-1C50-3447-9113-C1B2CF470CC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47112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2F48-40D6-BA44-B740-AC019F4E7B5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80868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ACA6DC-27B8-FC45-92DE-D269F47FB3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1491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="" xmlns:a16="http://schemas.microsoft.com/office/drawing/2014/main" id="{829101FF-E966-4240-BB76-1895DE24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05038"/>
            <a:ext cx="73437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0" u="sng" dirty="0">
                <a:latin typeface="Times New Roman" charset="0"/>
                <a:ea typeface="ＭＳ Ｐゴシック" charset="0"/>
              </a:rPr>
              <a:t>La modulazione non farmacologica della glicemia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365936B3-2977-5541-BF40-5411F2A6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86275"/>
                  <a:invGamma/>
                </a:srgbClr>
              </a:gs>
              <a:gs pos="100000">
                <a:srgbClr val="DDDDDD">
                  <a:alpha val="3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 b="0" dirty="0">
              <a:latin typeface="Arial" charset="0"/>
              <a:ea typeface="ＭＳ Ｐゴシック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550070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14 dicembre 2019 Hotel San Marco</a:t>
            </a:r>
          </a:p>
          <a:p>
            <a:endParaRPr lang="it-IT" sz="1200" dirty="0" smtClean="0"/>
          </a:p>
          <a:p>
            <a:r>
              <a:rPr lang="it-IT" sz="1200" dirty="0" smtClean="0"/>
              <a:t>Dott. Federico </a:t>
            </a:r>
            <a:r>
              <a:rPr lang="it-IT" sz="1200" dirty="0" err="1" smtClean="0"/>
              <a:t>Cioni</a:t>
            </a:r>
            <a:endParaRPr lang="it-IT" sz="1200" dirty="0" smtClean="0"/>
          </a:p>
          <a:p>
            <a:r>
              <a:rPr lang="it-IT" sz="1200" dirty="0" smtClean="0"/>
              <a:t>Dott.ssa Silvia </a:t>
            </a:r>
            <a:r>
              <a:rPr lang="it-IT" sz="1200" dirty="0" err="1" smtClean="0"/>
              <a:t>Haddoub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="" xmlns:a16="http://schemas.microsoft.com/office/drawing/2014/main" id="{B4C317E4-5155-0046-BB98-9A485643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80010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4574D1"/>
              </a:buClr>
              <a:buSzPct val="150000"/>
              <a:buFontTx/>
              <a:buChar char="•"/>
            </a:pPr>
            <a:r>
              <a:rPr lang="it-IT" altLang="it-IT" sz="2800" b="0" dirty="0">
                <a:latin typeface="Times New Roman" panose="02020603050405020304" pitchFamily="18" charset="0"/>
              </a:rPr>
              <a:t> </a:t>
            </a:r>
            <a:r>
              <a:rPr lang="it-IT" altLang="it-IT" sz="2400" b="0" dirty="0"/>
              <a:t> E’ un indice </a:t>
            </a:r>
            <a:r>
              <a:rPr lang="ja-JP" altLang="it-IT" sz="2400" b="0"/>
              <a:t>“</a:t>
            </a:r>
            <a:r>
              <a:rPr lang="it-IT" altLang="ja-JP" sz="2400" b="0" dirty="0"/>
              <a:t>globale</a:t>
            </a:r>
            <a:r>
              <a:rPr lang="ja-JP" altLang="it-IT" sz="2400" b="0"/>
              <a:t>”</a:t>
            </a:r>
            <a:r>
              <a:rPr lang="it-IT" altLang="ja-JP" sz="2400" b="0" dirty="0"/>
              <a:t> dell</a:t>
            </a:r>
            <a:r>
              <a:rPr lang="it-IT" altLang="it-IT" sz="2400" b="0" dirty="0"/>
              <a:t>’</a:t>
            </a:r>
            <a:r>
              <a:rPr lang="it-IT" altLang="ja-JP" sz="2400" b="0" dirty="0"/>
              <a:t>assorbimento dei carboidrati contenuti in un cibo.</a:t>
            </a:r>
          </a:p>
          <a:p>
            <a:pPr algn="just" eaLnBrk="1" hangingPunct="1">
              <a:spcBef>
                <a:spcPct val="50000"/>
              </a:spcBef>
              <a:buClr>
                <a:srgbClr val="4574D1"/>
              </a:buClr>
              <a:buSzPct val="150000"/>
              <a:buFontTx/>
              <a:buChar char="•"/>
            </a:pPr>
            <a:r>
              <a:rPr lang="it-IT" altLang="it-IT" sz="2400" b="0" dirty="0"/>
              <a:t>  Tecnicamente, è </a:t>
            </a:r>
            <a:r>
              <a:rPr lang="ja-JP" altLang="it-IT" sz="2400" b="0"/>
              <a:t>“</a:t>
            </a:r>
            <a:r>
              <a:rPr lang="it-IT" altLang="ja-JP" sz="2400" b="0" dirty="0"/>
              <a:t>l</a:t>
            </a:r>
            <a:r>
              <a:rPr lang="it-IT" altLang="it-IT" sz="2400" b="0" dirty="0"/>
              <a:t>’</a:t>
            </a:r>
            <a:r>
              <a:rPr lang="it-IT" altLang="ja-JP" sz="2400" b="0" dirty="0"/>
              <a:t>area sotto la curva</a:t>
            </a:r>
            <a:r>
              <a:rPr lang="ja-JP" altLang="it-IT" sz="2400" b="0"/>
              <a:t>”</a:t>
            </a:r>
            <a:r>
              <a:rPr lang="it-IT" altLang="ja-JP" sz="2400" b="0" dirty="0"/>
              <a:t> della glicemia che segue alla somministrazione  di una dose di un alimento che contiene una quantità predefinita di carboidrati.</a:t>
            </a:r>
          </a:p>
          <a:p>
            <a:pPr algn="just" eaLnBrk="1" hangingPunct="1">
              <a:spcBef>
                <a:spcPct val="50000"/>
              </a:spcBef>
              <a:buClr>
                <a:srgbClr val="4574D1"/>
              </a:buClr>
              <a:buSzPct val="150000"/>
              <a:buFontTx/>
              <a:buChar char="•"/>
            </a:pPr>
            <a:r>
              <a:rPr lang="it-IT" altLang="it-IT" sz="2400" b="0" dirty="0"/>
              <a:t>  Più un carboidrato è </a:t>
            </a:r>
            <a:r>
              <a:rPr lang="ja-JP" altLang="it-IT" sz="2400" b="0"/>
              <a:t>“</a:t>
            </a:r>
            <a:r>
              <a:rPr lang="it-IT" altLang="ja-JP" sz="2400" b="0" dirty="0"/>
              <a:t>digeribile</a:t>
            </a:r>
            <a:r>
              <a:rPr lang="ja-JP" altLang="it-IT" sz="2400" b="0"/>
              <a:t>”</a:t>
            </a:r>
            <a:r>
              <a:rPr lang="it-IT" altLang="ja-JP" sz="2400" b="0" dirty="0"/>
              <a:t>, più il suo indice glicemico è elevato.</a:t>
            </a:r>
            <a:endParaRPr lang="it-IT" altLang="it-IT" sz="2400" b="0" dirty="0"/>
          </a:p>
        </p:txBody>
      </p:sp>
      <p:sp>
        <p:nvSpPr>
          <p:cNvPr id="60418" name="Rectangle 3">
            <a:extLst>
              <a:ext uri="{FF2B5EF4-FFF2-40B4-BE49-F238E27FC236}">
                <a16:creationId xmlns="" xmlns:a16="http://schemas.microsoft.com/office/drawing/2014/main" id="{3CBDE8EB-1F1B-534D-89EA-ABB3FF996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527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it-IT" sz="3600" dirty="0">
                <a:solidFill>
                  <a:srgbClr val="00B050"/>
                </a:solidFill>
                <a:latin typeface="+mn-lt"/>
                <a:ea typeface="ＭＳ Ｐゴシック" charset="0"/>
                <a:cs typeface="ＭＳ Ｐゴシック" charset="0"/>
              </a:rPr>
              <a:t>III Passo : L’INDICE GLICEMICO</a:t>
            </a:r>
            <a:endParaRPr lang="it-IT" sz="4400" b="0" dirty="0">
              <a:solidFill>
                <a:srgbClr val="00B05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="" xmlns:a16="http://schemas.microsoft.com/office/drawing/2014/main" id="{FB59504F-F6A0-D440-B9A8-F3ECA3AB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0"/>
            <a:ext cx="68580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 b="0"/>
              <a:t>La glicemia sale </a:t>
            </a:r>
            <a:r>
              <a:rPr lang="it-IT" altLang="it-IT" sz="2400" i="1" u="sng"/>
              <a:t>di più e più in fretta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 b="0"/>
              <a:t>La risposta insulinica è </a:t>
            </a:r>
            <a:r>
              <a:rPr lang="it-IT" altLang="it-IT" sz="2400" i="1" u="sng"/>
              <a:t>più marcata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2400" b="0"/>
              <a:t>L</a:t>
            </a:r>
            <a:r>
              <a:rPr lang="ja-JP" altLang="it-IT" sz="2400" b="0"/>
              <a:t>’</a:t>
            </a:r>
            <a:r>
              <a:rPr lang="it-IT" altLang="ja-JP" sz="2400" b="0"/>
              <a:t>organismo utilizza preferenzialmente </a:t>
            </a:r>
            <a:r>
              <a:rPr lang="it-IT" altLang="ja-JP" sz="2400" i="1" u="sng"/>
              <a:t>gli zuccheri</a:t>
            </a:r>
            <a:r>
              <a:rPr lang="it-IT" altLang="ja-JP" sz="2400" b="0"/>
              <a:t> </a:t>
            </a:r>
            <a:r>
              <a:rPr lang="it-IT" altLang="ja-JP" sz="2400" i="1" u="sng"/>
              <a:t>al posto dei grassi</a:t>
            </a:r>
            <a:r>
              <a:rPr lang="it-IT" altLang="ja-JP" sz="2400" b="0"/>
              <a:t> per produrre energia; anche la trasformazione dello zucchero in grassi tende ad aumentare.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2400" b="0"/>
              <a:t>Lo </a:t>
            </a:r>
            <a:r>
              <a:rPr lang="it-IT" altLang="it-IT" sz="2400" i="1" u="sng"/>
              <a:t>stress ossidativo</a:t>
            </a:r>
            <a:r>
              <a:rPr lang="it-IT" altLang="it-IT" sz="2400" b="0"/>
              <a:t> aumenta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2400" b="0"/>
              <a:t>Dopo 2-4 ore la glicemia scende e </a:t>
            </a:r>
            <a:r>
              <a:rPr lang="it-IT" altLang="it-IT" sz="2400" i="1" u="sng"/>
              <a:t>torna la fame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 b="0"/>
              <a:t>Nel tempo si crea un </a:t>
            </a:r>
            <a:r>
              <a:rPr lang="it-IT" altLang="it-IT" sz="2400" i="1" u="sng"/>
              <a:t>sovraccarico di lavoro</a:t>
            </a:r>
            <a:r>
              <a:rPr lang="it-IT" altLang="it-IT" sz="2400" b="0"/>
              <a:t> per il pancreas.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="" xmlns:a16="http://schemas.microsoft.com/office/drawing/2014/main" id="{7A67D29E-56FE-ED40-9183-8AC1752C8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it-IT" sz="2800" dirty="0">
                <a:latin typeface="+mn-lt"/>
                <a:ea typeface="ＭＳ Ｐゴシック" charset="0"/>
                <a:cs typeface="ＭＳ Ｐゴシック" charset="0"/>
              </a:rPr>
              <a:t>ALTO O BASSO INDICE GLICEMICO (IG): COSA SUCCEDE</a:t>
            </a:r>
            <a:r>
              <a:rPr lang="it-IT" sz="3600" dirty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  <a:endParaRPr lang="it-IT" sz="4400" b="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="" xmlns:a16="http://schemas.microsoft.com/office/drawing/2014/main" id="{28A4D366-4B02-7A43-B4F8-EC454731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8988"/>
            <a:ext cx="1643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>
                <a:latin typeface="+mn-lt"/>
                <a:ea typeface="ＭＳ Ｐゴシック" charset="0"/>
              </a:rPr>
              <a:t>Alto IG</a:t>
            </a:r>
            <a:r>
              <a:rPr lang="it-IT" sz="3200" b="0" dirty="0">
                <a:latin typeface="+mn-lt"/>
                <a:ea typeface="ＭＳ Ｐゴシック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8D970ED4-9022-F742-B06A-04D5564C0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chemeClr val="tx1"/>
                </a:solidFill>
                <a:latin typeface="+mn-lt"/>
                <a:cs typeface="+mj-cs"/>
              </a:rPr>
              <a:t>GLYCEMIC RESPONSE AFTER A WHITE BREAD OR A SPAGHETTI MEAL</a:t>
            </a:r>
            <a:endParaRPr lang="it-IT" sz="3200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="" xmlns:a16="http://schemas.microsoft.com/office/drawing/2014/main" id="{72FE2794-CD0C-7240-84C3-7C986CF1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43600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000">
                <a:latin typeface="Helvetica" charset="0"/>
                <a:ea typeface="ＭＳ Ｐゴシック" charset="0"/>
              </a:rPr>
              <a:t>Ludwig, J Am Med Assoc,  2002</a:t>
            </a:r>
          </a:p>
        </p:txBody>
      </p:sp>
      <p:grpSp>
        <p:nvGrpSpPr>
          <p:cNvPr id="71683" name="Group 4">
            <a:extLst>
              <a:ext uri="{FF2B5EF4-FFF2-40B4-BE49-F238E27FC236}">
                <a16:creationId xmlns="" xmlns:a16="http://schemas.microsoft.com/office/drawing/2014/main" id="{0B3F1DA9-DF51-0E4F-AADB-13BECC1A867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447800"/>
            <a:ext cx="7856538" cy="4830763"/>
            <a:chOff x="187" y="1062"/>
            <a:chExt cx="5285" cy="3167"/>
          </a:xfrm>
        </p:grpSpPr>
        <p:sp>
          <p:nvSpPr>
            <p:cNvPr id="71686" name="Rectangle 5">
              <a:extLst>
                <a:ext uri="{FF2B5EF4-FFF2-40B4-BE49-F238E27FC236}">
                  <a16:creationId xmlns="" xmlns:a16="http://schemas.microsoft.com/office/drawing/2014/main" id="{9641B803-6D21-B54D-B523-480120EBE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2" y="2973"/>
              <a:ext cx="0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3600" b="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71687" name="Rectangle 6">
              <a:extLst>
                <a:ext uri="{FF2B5EF4-FFF2-40B4-BE49-F238E27FC236}">
                  <a16:creationId xmlns="" xmlns:a16="http://schemas.microsoft.com/office/drawing/2014/main" id="{9578EAB3-60E1-1B41-92DC-06D24E10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112"/>
              <a:ext cx="4944" cy="2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1688" name="Line 7">
              <a:extLst>
                <a:ext uri="{FF2B5EF4-FFF2-40B4-BE49-F238E27FC236}">
                  <a16:creationId xmlns="" xmlns:a16="http://schemas.microsoft.com/office/drawing/2014/main" id="{DF9B6E37-DC8D-334B-A935-667ADB28B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3864"/>
              <a:ext cx="49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89" name="Line 8">
              <a:extLst>
                <a:ext uri="{FF2B5EF4-FFF2-40B4-BE49-F238E27FC236}">
                  <a16:creationId xmlns="" xmlns:a16="http://schemas.microsoft.com/office/drawing/2014/main" id="{D45DE8C2-E055-5948-8462-4A0629B1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2029"/>
              <a:ext cx="49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0" name="Line 9">
              <a:extLst>
                <a:ext uri="{FF2B5EF4-FFF2-40B4-BE49-F238E27FC236}">
                  <a16:creationId xmlns="" xmlns:a16="http://schemas.microsoft.com/office/drawing/2014/main" id="{7E4BB6F3-4E26-3C4A-B3A2-1018F9E22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1112"/>
              <a:ext cx="49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1" name="Rectangle 10">
              <a:extLst>
                <a:ext uri="{FF2B5EF4-FFF2-40B4-BE49-F238E27FC236}">
                  <a16:creationId xmlns="" xmlns:a16="http://schemas.microsoft.com/office/drawing/2014/main" id="{5F87DEED-F08D-C340-9D4B-A4BE9119D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112"/>
              <a:ext cx="4944" cy="2752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1692" name="Line 11">
              <a:extLst>
                <a:ext uri="{FF2B5EF4-FFF2-40B4-BE49-F238E27FC236}">
                  <a16:creationId xmlns="" xmlns:a16="http://schemas.microsoft.com/office/drawing/2014/main" id="{9E20DB26-262F-E147-A8F1-40C605AA9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1112"/>
              <a:ext cx="1" cy="275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3" name="Line 12">
              <a:extLst>
                <a:ext uri="{FF2B5EF4-FFF2-40B4-BE49-F238E27FC236}">
                  <a16:creationId xmlns="" xmlns:a16="http://schemas.microsoft.com/office/drawing/2014/main" id="{C04C4371-36C5-B340-B021-3524D52C6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" y="3864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4" name="Line 13">
              <a:extLst>
                <a:ext uri="{FF2B5EF4-FFF2-40B4-BE49-F238E27FC236}">
                  <a16:creationId xmlns="" xmlns:a16="http://schemas.microsoft.com/office/drawing/2014/main" id="{36E2198D-444E-EA46-8DDA-2F468D1DD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" y="2947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5" name="Line 14">
              <a:extLst>
                <a:ext uri="{FF2B5EF4-FFF2-40B4-BE49-F238E27FC236}">
                  <a16:creationId xmlns="" xmlns:a16="http://schemas.microsoft.com/office/drawing/2014/main" id="{A7F3431B-57B3-4540-9418-4CA7528BB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" y="2029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6" name="Line 15">
              <a:extLst>
                <a:ext uri="{FF2B5EF4-FFF2-40B4-BE49-F238E27FC236}">
                  <a16:creationId xmlns="" xmlns:a16="http://schemas.microsoft.com/office/drawing/2014/main" id="{49A2D991-39DA-1141-9E69-E88C13D63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" y="1112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7" name="Line 16">
              <a:extLst>
                <a:ext uri="{FF2B5EF4-FFF2-40B4-BE49-F238E27FC236}">
                  <a16:creationId xmlns="" xmlns:a16="http://schemas.microsoft.com/office/drawing/2014/main" id="{DA39B5E9-798D-7041-9A27-038C93701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2947"/>
              <a:ext cx="49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8" name="Line 17">
              <a:extLst>
                <a:ext uri="{FF2B5EF4-FFF2-40B4-BE49-F238E27FC236}">
                  <a16:creationId xmlns="" xmlns:a16="http://schemas.microsoft.com/office/drawing/2014/main" id="{4B5F8376-8273-C548-9C17-A9D01F902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9" name="Line 18">
              <a:extLst>
                <a:ext uri="{FF2B5EF4-FFF2-40B4-BE49-F238E27FC236}">
                  <a16:creationId xmlns="" xmlns:a16="http://schemas.microsoft.com/office/drawing/2014/main" id="{5153C22F-D381-9A43-AC59-10493D48F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0" name="Line 19">
              <a:extLst>
                <a:ext uri="{FF2B5EF4-FFF2-40B4-BE49-F238E27FC236}">
                  <a16:creationId xmlns="" xmlns:a16="http://schemas.microsoft.com/office/drawing/2014/main" id="{A438E5E6-A5D5-924C-AB5B-29646F280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0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1" name="Line 20">
              <a:extLst>
                <a:ext uri="{FF2B5EF4-FFF2-40B4-BE49-F238E27FC236}">
                  <a16:creationId xmlns="" xmlns:a16="http://schemas.microsoft.com/office/drawing/2014/main" id="{F8F2B614-EF43-9342-9B37-F4F4DE40F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2" name="Line 21">
              <a:extLst>
                <a:ext uri="{FF2B5EF4-FFF2-40B4-BE49-F238E27FC236}">
                  <a16:creationId xmlns="" xmlns:a16="http://schemas.microsoft.com/office/drawing/2014/main" id="{884A3E80-4107-8A4B-A715-68400DA8D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4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3" name="Line 22">
              <a:extLst>
                <a:ext uri="{FF2B5EF4-FFF2-40B4-BE49-F238E27FC236}">
                  <a16:creationId xmlns="" xmlns:a16="http://schemas.microsoft.com/office/drawing/2014/main" id="{0111F811-5B3B-6D47-91BF-F50E65A36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2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4" name="Line 23">
              <a:extLst>
                <a:ext uri="{FF2B5EF4-FFF2-40B4-BE49-F238E27FC236}">
                  <a16:creationId xmlns="" xmlns:a16="http://schemas.microsoft.com/office/drawing/2014/main" id="{BD48E12D-29A5-034A-9E90-195635CBB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7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5" name="Line 24">
              <a:extLst>
                <a:ext uri="{FF2B5EF4-FFF2-40B4-BE49-F238E27FC236}">
                  <a16:creationId xmlns="" xmlns:a16="http://schemas.microsoft.com/office/drawing/2014/main" id="{A3A7741F-5E2D-4848-9DAC-87E8DBEEC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4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6" name="Line 25">
              <a:extLst>
                <a:ext uri="{FF2B5EF4-FFF2-40B4-BE49-F238E27FC236}">
                  <a16:creationId xmlns="" xmlns:a16="http://schemas.microsoft.com/office/drawing/2014/main" id="{A29E85C5-B51B-9F4D-8D3D-9C3D46CCC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7" name="Line 26">
              <a:extLst>
                <a:ext uri="{FF2B5EF4-FFF2-40B4-BE49-F238E27FC236}">
                  <a16:creationId xmlns="" xmlns:a16="http://schemas.microsoft.com/office/drawing/2014/main" id="{69759631-3C2E-C941-AFD5-6E5D7135A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9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8" name="Line 27">
              <a:extLst>
                <a:ext uri="{FF2B5EF4-FFF2-40B4-BE49-F238E27FC236}">
                  <a16:creationId xmlns="" xmlns:a16="http://schemas.microsoft.com/office/drawing/2014/main" id="{9DA6026D-5D17-5745-B973-02EA057C9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4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09" name="Line 28">
              <a:extLst>
                <a:ext uri="{FF2B5EF4-FFF2-40B4-BE49-F238E27FC236}">
                  <a16:creationId xmlns="" xmlns:a16="http://schemas.microsoft.com/office/drawing/2014/main" id="{753FB605-94A2-8C4C-A74B-925B24257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1" y="2947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0" name="Freeform 29">
              <a:extLst>
                <a:ext uri="{FF2B5EF4-FFF2-40B4-BE49-F238E27FC236}">
                  <a16:creationId xmlns="" xmlns:a16="http://schemas.microsoft.com/office/drawing/2014/main" id="{17AB4B59-0942-2643-B6AC-63A5AA7A9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1332"/>
              <a:ext cx="4489" cy="2138"/>
            </a:xfrm>
            <a:custGeom>
              <a:avLst/>
              <a:gdLst>
                <a:gd name="T0" fmla="*/ 0 w 4489"/>
                <a:gd name="T1" fmla="*/ 1607 h 2138"/>
                <a:gd name="T2" fmla="*/ 448 w 4489"/>
                <a:gd name="T3" fmla="*/ 1281 h 2138"/>
                <a:gd name="T4" fmla="*/ 895 w 4489"/>
                <a:gd name="T5" fmla="*/ 690 h 2138"/>
                <a:gd name="T6" fmla="*/ 1342 w 4489"/>
                <a:gd name="T7" fmla="*/ 22 h 2138"/>
                <a:gd name="T8" fmla="*/ 1797 w 4489"/>
                <a:gd name="T9" fmla="*/ 0 h 2138"/>
                <a:gd name="T10" fmla="*/ 2245 w 4489"/>
                <a:gd name="T11" fmla="*/ 220 h 2138"/>
                <a:gd name="T12" fmla="*/ 2692 w 4489"/>
                <a:gd name="T13" fmla="*/ 1107 h 2138"/>
                <a:gd name="T14" fmla="*/ 3147 w 4489"/>
                <a:gd name="T15" fmla="*/ 1326 h 2138"/>
                <a:gd name="T16" fmla="*/ 3594 w 4489"/>
                <a:gd name="T17" fmla="*/ 1743 h 2138"/>
                <a:gd name="T18" fmla="*/ 4042 w 4489"/>
                <a:gd name="T19" fmla="*/ 2024 h 2138"/>
                <a:gd name="T20" fmla="*/ 4489 w 4489"/>
                <a:gd name="T21" fmla="*/ 2138 h 2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89" h="2138">
                  <a:moveTo>
                    <a:pt x="0" y="1607"/>
                  </a:moveTo>
                  <a:lnTo>
                    <a:pt x="448" y="1281"/>
                  </a:lnTo>
                  <a:lnTo>
                    <a:pt x="895" y="690"/>
                  </a:lnTo>
                  <a:lnTo>
                    <a:pt x="1342" y="22"/>
                  </a:lnTo>
                  <a:lnTo>
                    <a:pt x="1797" y="0"/>
                  </a:lnTo>
                  <a:lnTo>
                    <a:pt x="2245" y="220"/>
                  </a:lnTo>
                  <a:lnTo>
                    <a:pt x="2692" y="1107"/>
                  </a:lnTo>
                  <a:lnTo>
                    <a:pt x="3147" y="1326"/>
                  </a:lnTo>
                  <a:lnTo>
                    <a:pt x="3594" y="1743"/>
                  </a:lnTo>
                  <a:lnTo>
                    <a:pt x="4042" y="2024"/>
                  </a:lnTo>
                  <a:lnTo>
                    <a:pt x="4489" y="2138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1" name="Line 30">
              <a:extLst>
                <a:ext uri="{FF2B5EF4-FFF2-40B4-BE49-F238E27FC236}">
                  <a16:creationId xmlns="" xmlns:a16="http://schemas.microsoft.com/office/drawing/2014/main" id="{35E9E8C1-0F64-EC42-82D9-F92BD93D4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" y="2909"/>
              <a:ext cx="38" cy="30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2" name="Line 31">
              <a:extLst>
                <a:ext uri="{FF2B5EF4-FFF2-40B4-BE49-F238E27FC236}">
                  <a16:creationId xmlns="" xmlns:a16="http://schemas.microsoft.com/office/drawing/2014/main" id="{181A0220-174F-424C-8760-1E171863C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" y="2818"/>
              <a:ext cx="31" cy="30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3" name="Line 32">
              <a:extLst>
                <a:ext uri="{FF2B5EF4-FFF2-40B4-BE49-F238E27FC236}">
                  <a16:creationId xmlns="" xmlns:a16="http://schemas.microsoft.com/office/drawing/2014/main" id="{395C93AC-D743-7F40-8183-CCCD26F4F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" y="2727"/>
              <a:ext cx="31" cy="30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4" name="Line 33">
              <a:extLst>
                <a:ext uri="{FF2B5EF4-FFF2-40B4-BE49-F238E27FC236}">
                  <a16:creationId xmlns="" xmlns:a16="http://schemas.microsoft.com/office/drawing/2014/main" id="{8FABF733-19AF-2342-97AC-2720796B3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" y="2636"/>
              <a:ext cx="38" cy="30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5" name="Freeform 34">
              <a:extLst>
                <a:ext uri="{FF2B5EF4-FFF2-40B4-BE49-F238E27FC236}">
                  <a16:creationId xmlns="" xmlns:a16="http://schemas.microsoft.com/office/drawing/2014/main" id="{091B8E3D-16CB-1F45-B0C5-365CC039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537"/>
              <a:ext cx="76" cy="38"/>
            </a:xfrm>
            <a:custGeom>
              <a:avLst/>
              <a:gdLst>
                <a:gd name="T0" fmla="*/ 0 w 76"/>
                <a:gd name="T1" fmla="*/ 38 h 38"/>
                <a:gd name="T2" fmla="*/ 31 w 76"/>
                <a:gd name="T3" fmla="*/ 15 h 38"/>
                <a:gd name="T4" fmla="*/ 76 w 76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38">
                  <a:moveTo>
                    <a:pt x="0" y="38"/>
                  </a:moveTo>
                  <a:lnTo>
                    <a:pt x="31" y="15"/>
                  </a:lnTo>
                  <a:lnTo>
                    <a:pt x="76" y="0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6" name="Line 35">
              <a:extLst>
                <a:ext uri="{FF2B5EF4-FFF2-40B4-BE49-F238E27FC236}">
                  <a16:creationId xmlns="" xmlns:a16="http://schemas.microsoft.com/office/drawing/2014/main" id="{8866781B-CFF9-3743-9B5B-7BFDEA41F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3" y="2477"/>
              <a:ext cx="38" cy="22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7" name="Line 36">
              <a:extLst>
                <a:ext uri="{FF2B5EF4-FFF2-40B4-BE49-F238E27FC236}">
                  <a16:creationId xmlns="" xmlns:a16="http://schemas.microsoft.com/office/drawing/2014/main" id="{4B1BB253-FCFE-8C4B-A144-35C6F120D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423"/>
              <a:ext cx="45" cy="16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8" name="Line 37">
              <a:extLst>
                <a:ext uri="{FF2B5EF4-FFF2-40B4-BE49-F238E27FC236}">
                  <a16:creationId xmlns="" xmlns:a16="http://schemas.microsoft.com/office/drawing/2014/main" id="{C0EB3F84-FE5B-F34A-8350-69EC52AD6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4" y="2370"/>
              <a:ext cx="38" cy="16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19" name="Line 38">
              <a:extLst>
                <a:ext uri="{FF2B5EF4-FFF2-40B4-BE49-F238E27FC236}">
                  <a16:creationId xmlns="" xmlns:a16="http://schemas.microsoft.com/office/drawing/2014/main" id="{540A9927-2221-6E4F-9A98-0DBA91A03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2" y="2332"/>
              <a:ext cx="38" cy="23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0" name="Line 39">
              <a:extLst>
                <a:ext uri="{FF2B5EF4-FFF2-40B4-BE49-F238E27FC236}">
                  <a16:creationId xmlns="" xmlns:a16="http://schemas.microsoft.com/office/drawing/2014/main" id="{7BC33C9D-78EE-8F45-BD1A-DEF0A2CF7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" y="2272"/>
              <a:ext cx="46" cy="23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1" name="Line 40">
              <a:extLst>
                <a:ext uri="{FF2B5EF4-FFF2-40B4-BE49-F238E27FC236}">
                  <a16:creationId xmlns="" xmlns:a16="http://schemas.microsoft.com/office/drawing/2014/main" id="{77689ABC-2488-F14A-9010-755AAC7FF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2211"/>
              <a:ext cx="38" cy="23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2" name="Line 41">
              <a:extLst>
                <a:ext uri="{FF2B5EF4-FFF2-40B4-BE49-F238E27FC236}">
                  <a16:creationId xmlns="" xmlns:a16="http://schemas.microsoft.com/office/drawing/2014/main" id="{0AF3577C-EFD9-DE4B-B451-713AC9228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3" y="2150"/>
              <a:ext cx="38" cy="23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3" name="Line 42">
              <a:extLst>
                <a:ext uri="{FF2B5EF4-FFF2-40B4-BE49-F238E27FC236}">
                  <a16:creationId xmlns="" xmlns:a16="http://schemas.microsoft.com/office/drawing/2014/main" id="{E9600B02-97B6-0242-B6AE-F95E1D943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2135"/>
              <a:ext cx="46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4" name="Line 43">
              <a:extLst>
                <a:ext uri="{FF2B5EF4-FFF2-40B4-BE49-F238E27FC236}">
                  <a16:creationId xmlns="" xmlns:a16="http://schemas.microsoft.com/office/drawing/2014/main" id="{A62C6434-E33B-C64D-91CD-770E3E359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" y="2143"/>
              <a:ext cx="45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5" name="Line 44">
              <a:extLst>
                <a:ext uri="{FF2B5EF4-FFF2-40B4-BE49-F238E27FC236}">
                  <a16:creationId xmlns="" xmlns:a16="http://schemas.microsoft.com/office/drawing/2014/main" id="{D9F528EC-8D7B-3E4C-A396-CFD230915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2150"/>
              <a:ext cx="46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6" name="Freeform 45">
              <a:extLst>
                <a:ext uri="{FF2B5EF4-FFF2-40B4-BE49-F238E27FC236}">
                  <a16:creationId xmlns="" xmlns:a16="http://schemas.microsoft.com/office/drawing/2014/main" id="{18B2D569-75DD-9A42-A56C-3B81A5AC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158"/>
              <a:ext cx="91" cy="15"/>
            </a:xfrm>
            <a:custGeom>
              <a:avLst/>
              <a:gdLst>
                <a:gd name="T0" fmla="*/ 0 w 91"/>
                <a:gd name="T1" fmla="*/ 0 h 15"/>
                <a:gd name="T2" fmla="*/ 45 w 91"/>
                <a:gd name="T3" fmla="*/ 0 h 15"/>
                <a:gd name="T4" fmla="*/ 91 w 91"/>
                <a:gd name="T5" fmla="*/ 1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0"/>
                  </a:moveTo>
                  <a:lnTo>
                    <a:pt x="45" y="0"/>
                  </a:lnTo>
                  <a:lnTo>
                    <a:pt x="91" y="15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7" name="Line 46">
              <a:extLst>
                <a:ext uri="{FF2B5EF4-FFF2-40B4-BE49-F238E27FC236}">
                  <a16:creationId xmlns="" xmlns:a16="http://schemas.microsoft.com/office/drawing/2014/main" id="{91E66D3F-A184-F140-9348-661EC1D83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196"/>
              <a:ext cx="45" cy="8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8" name="Line 47">
              <a:extLst>
                <a:ext uri="{FF2B5EF4-FFF2-40B4-BE49-F238E27FC236}">
                  <a16:creationId xmlns="" xmlns:a16="http://schemas.microsoft.com/office/drawing/2014/main" id="{9B93D527-CC3B-F041-8711-572C2528A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" y="2226"/>
              <a:ext cx="45" cy="15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29" name="Freeform 48">
              <a:extLst>
                <a:ext uri="{FF2B5EF4-FFF2-40B4-BE49-F238E27FC236}">
                  <a16:creationId xmlns="" xmlns:a16="http://schemas.microsoft.com/office/drawing/2014/main" id="{12E76D63-1E75-1B4C-BD75-7B9D16AED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264"/>
              <a:ext cx="91" cy="23"/>
            </a:xfrm>
            <a:custGeom>
              <a:avLst/>
              <a:gdLst>
                <a:gd name="T0" fmla="*/ 0 w 91"/>
                <a:gd name="T1" fmla="*/ 0 h 23"/>
                <a:gd name="T2" fmla="*/ 46 w 91"/>
                <a:gd name="T3" fmla="*/ 8 h 23"/>
                <a:gd name="T4" fmla="*/ 91 w 91"/>
                <a:gd name="T5" fmla="*/ 2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23">
                  <a:moveTo>
                    <a:pt x="0" y="0"/>
                  </a:moveTo>
                  <a:lnTo>
                    <a:pt x="46" y="8"/>
                  </a:lnTo>
                  <a:lnTo>
                    <a:pt x="91" y="23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0" name="Line 49">
              <a:extLst>
                <a:ext uri="{FF2B5EF4-FFF2-40B4-BE49-F238E27FC236}">
                  <a16:creationId xmlns="" xmlns:a16="http://schemas.microsoft.com/office/drawing/2014/main" id="{D9A20EE8-0F56-3D48-A1CF-7009DBDAA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2310"/>
              <a:ext cx="46" cy="7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1" name="Line 50">
              <a:extLst>
                <a:ext uri="{FF2B5EF4-FFF2-40B4-BE49-F238E27FC236}">
                  <a16:creationId xmlns="" xmlns:a16="http://schemas.microsoft.com/office/drawing/2014/main" id="{1553396A-598F-8148-A0DC-09ED00C18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2340"/>
              <a:ext cx="45" cy="15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2" name="Freeform 51">
              <a:extLst>
                <a:ext uri="{FF2B5EF4-FFF2-40B4-BE49-F238E27FC236}">
                  <a16:creationId xmlns="" xmlns:a16="http://schemas.microsoft.com/office/drawing/2014/main" id="{C2AA8779-9D22-674C-B532-85EBE52A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2378"/>
              <a:ext cx="84" cy="30"/>
            </a:xfrm>
            <a:custGeom>
              <a:avLst/>
              <a:gdLst>
                <a:gd name="T0" fmla="*/ 0 w 84"/>
                <a:gd name="T1" fmla="*/ 0 h 30"/>
                <a:gd name="T2" fmla="*/ 46 w 84"/>
                <a:gd name="T3" fmla="*/ 8 h 30"/>
                <a:gd name="T4" fmla="*/ 84 w 84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lnTo>
                    <a:pt x="46" y="8"/>
                  </a:lnTo>
                  <a:lnTo>
                    <a:pt x="84" y="30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3" name="Line 52">
              <a:extLst>
                <a:ext uri="{FF2B5EF4-FFF2-40B4-BE49-F238E27FC236}">
                  <a16:creationId xmlns="" xmlns:a16="http://schemas.microsoft.com/office/drawing/2014/main" id="{F01914A8-146D-C346-BFE8-8B4EEFD03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2446"/>
              <a:ext cx="46" cy="23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4" name="Line 53">
              <a:extLst>
                <a:ext uri="{FF2B5EF4-FFF2-40B4-BE49-F238E27FC236}">
                  <a16:creationId xmlns="" xmlns:a16="http://schemas.microsoft.com/office/drawing/2014/main" id="{C9ADC9B0-F580-3947-B073-2E688E273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2507"/>
              <a:ext cx="38" cy="15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5" name="Line 54">
              <a:extLst>
                <a:ext uri="{FF2B5EF4-FFF2-40B4-BE49-F238E27FC236}">
                  <a16:creationId xmlns="" xmlns:a16="http://schemas.microsoft.com/office/drawing/2014/main" id="{980DFDE7-0B16-6347-9271-0EDECDD2A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2567"/>
              <a:ext cx="46" cy="16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6" name="Line 55">
              <a:extLst>
                <a:ext uri="{FF2B5EF4-FFF2-40B4-BE49-F238E27FC236}">
                  <a16:creationId xmlns="" xmlns:a16="http://schemas.microsoft.com/office/drawing/2014/main" id="{EC6A6BCF-A504-8E43-B4FA-B27DEFA4E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2605"/>
              <a:ext cx="45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7" name="Line 56">
              <a:extLst>
                <a:ext uri="{FF2B5EF4-FFF2-40B4-BE49-F238E27FC236}">
                  <a16:creationId xmlns="" xmlns:a16="http://schemas.microsoft.com/office/drawing/2014/main" id="{FF738D71-2924-144E-910C-1568D660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613"/>
              <a:ext cx="46" cy="8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8" name="Line 57">
              <a:extLst>
                <a:ext uri="{FF2B5EF4-FFF2-40B4-BE49-F238E27FC236}">
                  <a16:creationId xmlns="" xmlns:a16="http://schemas.microsoft.com/office/drawing/2014/main" id="{8ABF285D-B754-EB46-81B2-E97CA1B4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2621"/>
              <a:ext cx="45" cy="7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39" name="Freeform 58">
              <a:extLst>
                <a:ext uri="{FF2B5EF4-FFF2-40B4-BE49-F238E27FC236}">
                  <a16:creationId xmlns="" xmlns:a16="http://schemas.microsoft.com/office/drawing/2014/main" id="{63EABCBC-1B84-3040-B4B0-E20E319D4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636"/>
              <a:ext cx="84" cy="7"/>
            </a:xfrm>
            <a:custGeom>
              <a:avLst/>
              <a:gdLst>
                <a:gd name="T0" fmla="*/ 0 w 84"/>
                <a:gd name="T1" fmla="*/ 0 h 7"/>
                <a:gd name="T2" fmla="*/ 38 w 84"/>
                <a:gd name="T3" fmla="*/ 0 h 7"/>
                <a:gd name="T4" fmla="*/ 84 w 84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7">
                  <a:moveTo>
                    <a:pt x="0" y="0"/>
                  </a:moveTo>
                  <a:lnTo>
                    <a:pt x="38" y="0"/>
                  </a:lnTo>
                  <a:lnTo>
                    <a:pt x="84" y="7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0" name="Line 59">
              <a:extLst>
                <a:ext uri="{FF2B5EF4-FFF2-40B4-BE49-F238E27FC236}">
                  <a16:creationId xmlns="" xmlns:a16="http://schemas.microsoft.com/office/drawing/2014/main" id="{4BB821C0-364D-4D49-B551-7358D3C51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2651"/>
              <a:ext cx="45" cy="7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1" name="Line 60">
              <a:extLst>
                <a:ext uri="{FF2B5EF4-FFF2-40B4-BE49-F238E27FC236}">
                  <a16:creationId xmlns="" xmlns:a16="http://schemas.microsoft.com/office/drawing/2014/main" id="{DBDE0614-A82B-E94D-AFE9-E299838BB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4" y="2666"/>
              <a:ext cx="46" cy="8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2" name="Freeform 61">
              <a:extLst>
                <a:ext uri="{FF2B5EF4-FFF2-40B4-BE49-F238E27FC236}">
                  <a16:creationId xmlns="" xmlns:a16="http://schemas.microsoft.com/office/drawing/2014/main" id="{808F508B-12F3-4F46-9437-FC9632C2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681"/>
              <a:ext cx="83" cy="8"/>
            </a:xfrm>
            <a:custGeom>
              <a:avLst/>
              <a:gdLst>
                <a:gd name="T0" fmla="*/ 0 w 83"/>
                <a:gd name="T1" fmla="*/ 0 h 8"/>
                <a:gd name="T2" fmla="*/ 38 w 83"/>
                <a:gd name="T3" fmla="*/ 8 h 8"/>
                <a:gd name="T4" fmla="*/ 83 w 83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0"/>
                  </a:moveTo>
                  <a:lnTo>
                    <a:pt x="38" y="8"/>
                  </a:lnTo>
                  <a:lnTo>
                    <a:pt x="83" y="8"/>
                  </a:lnTo>
                </a:path>
              </a:pathLst>
            </a:custGeom>
            <a:noFill/>
            <a:ln w="412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3" name="Line 62">
              <a:extLst>
                <a:ext uri="{FF2B5EF4-FFF2-40B4-BE49-F238E27FC236}">
                  <a16:creationId xmlns="" xmlns:a16="http://schemas.microsoft.com/office/drawing/2014/main" id="{80D24179-87B6-9E4A-9C58-CE7D4CCA4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2674"/>
              <a:ext cx="46" cy="7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4" name="Line 63">
              <a:extLst>
                <a:ext uri="{FF2B5EF4-FFF2-40B4-BE49-F238E27FC236}">
                  <a16:creationId xmlns="" xmlns:a16="http://schemas.microsoft.com/office/drawing/2014/main" id="{BC85DDC5-FCA8-AD46-8070-8B3D7BBD9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2" y="2666"/>
              <a:ext cx="45" cy="8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5" name="Line 64">
              <a:extLst>
                <a:ext uri="{FF2B5EF4-FFF2-40B4-BE49-F238E27FC236}">
                  <a16:creationId xmlns="" xmlns:a16="http://schemas.microsoft.com/office/drawing/2014/main" id="{B44AB215-088D-AD4A-BAAE-2C98C0BE1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8" y="2658"/>
              <a:ext cx="38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6" name="Rectangle 65">
              <a:extLst>
                <a:ext uri="{FF2B5EF4-FFF2-40B4-BE49-F238E27FC236}">
                  <a16:creationId xmlns="" xmlns:a16="http://schemas.microsoft.com/office/drawing/2014/main" id="{FEAAD813-1F29-4B41-A840-10405427B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3815"/>
              <a:ext cx="22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>
                  <a:latin typeface="Helvetica" pitchFamily="2" charset="0"/>
                </a:rPr>
                <a:t>-25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1747" name="Rectangle 66">
              <a:extLst>
                <a:ext uri="{FF2B5EF4-FFF2-40B4-BE49-F238E27FC236}">
                  <a16:creationId xmlns="" xmlns:a16="http://schemas.microsoft.com/office/drawing/2014/main" id="{B5D71247-2602-B14E-AD66-42050B56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2897"/>
              <a:ext cx="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>
                  <a:latin typeface="Helvetica" pitchFamily="2" charset="0"/>
                </a:rPr>
                <a:t>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1748" name="Rectangle 67">
              <a:extLst>
                <a:ext uri="{FF2B5EF4-FFF2-40B4-BE49-F238E27FC236}">
                  <a16:creationId xmlns="" xmlns:a16="http://schemas.microsoft.com/office/drawing/2014/main" id="{C53A20E4-673B-8B49-ADEB-F213B806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" y="1980"/>
              <a:ext cx="17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>
                  <a:latin typeface="Helvetica" pitchFamily="2" charset="0"/>
                </a:rPr>
                <a:t>25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1749" name="Rectangle 68">
              <a:extLst>
                <a:ext uri="{FF2B5EF4-FFF2-40B4-BE49-F238E27FC236}">
                  <a16:creationId xmlns="" xmlns:a16="http://schemas.microsoft.com/office/drawing/2014/main" id="{E0BE8C93-1104-7442-82A9-24BE252EA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" y="1062"/>
              <a:ext cx="17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>
                  <a:latin typeface="Helvetica" pitchFamily="2" charset="0"/>
                </a:rPr>
                <a:t>50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1750" name="Rectangle 69">
              <a:extLst>
                <a:ext uri="{FF2B5EF4-FFF2-40B4-BE49-F238E27FC236}">
                  <a16:creationId xmlns="" xmlns:a16="http://schemas.microsoft.com/office/drawing/2014/main" id="{6AF42AD4-DE39-8B44-9AAA-32121E9E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019"/>
              <a:ext cx="6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1" name="Rectangle 70">
              <a:extLst>
                <a:ext uri="{FF2B5EF4-FFF2-40B4-BE49-F238E27FC236}">
                  <a16:creationId xmlns="" xmlns:a16="http://schemas.microsoft.com/office/drawing/2014/main" id="{8A4C6B24-095A-B64C-BBEE-D595B764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019"/>
              <a:ext cx="1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20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2" name="Rectangle 71">
              <a:extLst>
                <a:ext uri="{FF2B5EF4-FFF2-40B4-BE49-F238E27FC236}">
                  <a16:creationId xmlns="" xmlns:a16="http://schemas.microsoft.com/office/drawing/2014/main" id="{6C6450E0-4720-3C4A-8A7B-9B218CD0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3019"/>
              <a:ext cx="13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30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3" name="Rectangle 72">
              <a:extLst>
                <a:ext uri="{FF2B5EF4-FFF2-40B4-BE49-F238E27FC236}">
                  <a16:creationId xmlns="" xmlns:a16="http://schemas.microsoft.com/office/drawing/2014/main" id="{6D106385-73F3-C74E-8E21-B22895397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019"/>
              <a:ext cx="1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40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4" name="Rectangle 73">
              <a:extLst>
                <a:ext uri="{FF2B5EF4-FFF2-40B4-BE49-F238E27FC236}">
                  <a16:creationId xmlns="" xmlns:a16="http://schemas.microsoft.com/office/drawing/2014/main" id="{B0094961-FC4E-8B44-AFDA-8B3BD4EA7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3019"/>
              <a:ext cx="1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50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5" name="Rectangle 74">
              <a:extLst>
                <a:ext uri="{FF2B5EF4-FFF2-40B4-BE49-F238E27FC236}">
                  <a16:creationId xmlns="" xmlns:a16="http://schemas.microsoft.com/office/drawing/2014/main" id="{43256F52-7B83-4049-9EC6-392E6CEB0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19"/>
              <a:ext cx="13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60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6" name="Rectangle 75">
              <a:extLst>
                <a:ext uri="{FF2B5EF4-FFF2-40B4-BE49-F238E27FC236}">
                  <a16:creationId xmlns="" xmlns:a16="http://schemas.microsoft.com/office/drawing/2014/main" id="{2C5C2740-1644-944D-AC76-F5D6BADA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3019"/>
              <a:ext cx="1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90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7" name="Rectangle 76">
              <a:extLst>
                <a:ext uri="{FF2B5EF4-FFF2-40B4-BE49-F238E27FC236}">
                  <a16:creationId xmlns="" xmlns:a16="http://schemas.microsoft.com/office/drawing/2014/main" id="{3A98BC79-02F8-E64A-987A-C7E905B03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3019"/>
              <a:ext cx="1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105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8" name="Rectangle 77">
              <a:extLst>
                <a:ext uri="{FF2B5EF4-FFF2-40B4-BE49-F238E27FC236}">
                  <a16:creationId xmlns="" xmlns:a16="http://schemas.microsoft.com/office/drawing/2014/main" id="{59F2FC7E-32B4-D440-BA77-A7F0CDB0D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3019"/>
              <a:ext cx="2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120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59" name="Rectangle 78">
              <a:extLst>
                <a:ext uri="{FF2B5EF4-FFF2-40B4-BE49-F238E27FC236}">
                  <a16:creationId xmlns="" xmlns:a16="http://schemas.microsoft.com/office/drawing/2014/main" id="{31E5A65F-98DC-8C40-AF5E-ED5A780C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3019"/>
              <a:ext cx="2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150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60" name="Rectangle 79">
              <a:extLst>
                <a:ext uri="{FF2B5EF4-FFF2-40B4-BE49-F238E27FC236}">
                  <a16:creationId xmlns="" xmlns:a16="http://schemas.microsoft.com/office/drawing/2014/main" id="{5387F120-C3BD-444E-9F11-A0BD520F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019"/>
              <a:ext cx="2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180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61" name="Rectangle 80">
              <a:extLst>
                <a:ext uri="{FF2B5EF4-FFF2-40B4-BE49-F238E27FC236}">
                  <a16:creationId xmlns="" xmlns:a16="http://schemas.microsoft.com/office/drawing/2014/main" id="{FA4D4B0C-F90A-DE42-B6D4-05D39600F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3869"/>
              <a:ext cx="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3600" b="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71762" name="Rectangle 81">
              <a:extLst>
                <a:ext uri="{FF2B5EF4-FFF2-40B4-BE49-F238E27FC236}">
                  <a16:creationId xmlns="" xmlns:a16="http://schemas.microsoft.com/office/drawing/2014/main" id="{17418000-A500-AD44-BA0E-F9A3EF79C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1185"/>
              <a:ext cx="1812" cy="159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1763" name="Line 82">
              <a:extLst>
                <a:ext uri="{FF2B5EF4-FFF2-40B4-BE49-F238E27FC236}">
                  <a16:creationId xmlns="" xmlns:a16="http://schemas.microsoft.com/office/drawing/2014/main" id="{69DEC3A5-F329-5F48-9477-A51C42A68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1238"/>
              <a:ext cx="251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64" name="Rectangle 83">
              <a:extLst>
                <a:ext uri="{FF2B5EF4-FFF2-40B4-BE49-F238E27FC236}">
                  <a16:creationId xmlns="" xmlns:a16="http://schemas.microsoft.com/office/drawing/2014/main" id="{96DF330C-C94A-3A44-ADAC-CDB20911C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1204"/>
              <a:ext cx="6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White Bread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1765" name="Line 84">
              <a:extLst>
                <a:ext uri="{FF2B5EF4-FFF2-40B4-BE49-F238E27FC236}">
                  <a16:creationId xmlns="" xmlns:a16="http://schemas.microsoft.com/office/drawing/2014/main" id="{150919A0-F390-9B41-A7E8-3D82DA583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1238"/>
              <a:ext cx="45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66" name="Line 85">
              <a:extLst>
                <a:ext uri="{FF2B5EF4-FFF2-40B4-BE49-F238E27FC236}">
                  <a16:creationId xmlns="" xmlns:a16="http://schemas.microsoft.com/office/drawing/2014/main" id="{E3FFA41C-B4C5-DF4E-B6A4-9CC883FCC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9" y="1238"/>
              <a:ext cx="46" cy="1"/>
            </a:xfrm>
            <a:prstGeom prst="line">
              <a:avLst/>
            </a:prstGeom>
            <a:noFill/>
            <a:ln w="412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67" name="Rectangle 86">
              <a:extLst>
                <a:ext uri="{FF2B5EF4-FFF2-40B4-BE49-F238E27FC236}">
                  <a16:creationId xmlns="" xmlns:a16="http://schemas.microsoft.com/office/drawing/2014/main" id="{1C9781EF-D24A-D540-95A2-E40833AAF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1204"/>
              <a:ext cx="54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>
                  <a:solidFill>
                    <a:srgbClr val="000000"/>
                  </a:solidFill>
                  <a:latin typeface="Helvetica" pitchFamily="2" charset="0"/>
                </a:rPr>
                <a:t>Spaghetti</a:t>
              </a:r>
              <a:endParaRPr lang="it-IT" altLang="it-IT" sz="2400" b="0">
                <a:latin typeface="Helvetica" pitchFamily="2" charset="0"/>
              </a:endParaRPr>
            </a:p>
          </p:txBody>
        </p:sp>
      </p:grpSp>
      <p:sp>
        <p:nvSpPr>
          <p:cNvPr id="44119" name="Text Box 87">
            <a:extLst>
              <a:ext uri="{FF2B5EF4-FFF2-40B4-BE49-F238E27FC236}">
                <a16:creationId xmlns="" xmlns:a16="http://schemas.microsoft.com/office/drawing/2014/main" id="{51DE9F84-ACD1-4341-861D-CCAABB9F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Time, minutes</a:t>
            </a:r>
          </a:p>
        </p:txBody>
      </p:sp>
      <p:sp>
        <p:nvSpPr>
          <p:cNvPr id="44120" name="Rectangle 88">
            <a:extLst>
              <a:ext uri="{FF2B5EF4-FFF2-40B4-BE49-F238E27FC236}">
                <a16:creationId xmlns="" xmlns:a16="http://schemas.microsoft.com/office/drawing/2014/main" id="{7696B891-A310-4442-93A2-08F6E26D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050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>
                <a:latin typeface="Times New Roman" panose="02020603050405020304" pitchFamily="18" charset="0"/>
              </a:rPr>
              <a:t>∆ Glic., mg/dL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32B6E567-4814-FD41-9205-B831D8684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991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>
                <a:solidFill>
                  <a:schemeClr val="tx1"/>
                </a:solidFill>
                <a:latin typeface="Helvetica" charset="0"/>
                <a:cs typeface="+mj-cs"/>
              </a:rPr>
              <a:t>INSULINEMIC RESPONSE AFTER</a:t>
            </a:r>
            <a:r>
              <a:rPr lang="it-IT" sz="2400" b="1">
                <a:solidFill>
                  <a:schemeClr val="tx1"/>
                </a:solidFill>
                <a:latin typeface="Helvetica" charset="0"/>
                <a:cs typeface="+mj-cs"/>
              </a:rPr>
              <a:t> </a:t>
            </a:r>
            <a:r>
              <a:rPr lang="it-IT" sz="3200" b="1">
                <a:solidFill>
                  <a:schemeClr val="tx1"/>
                </a:solidFill>
                <a:latin typeface="Helvetica" charset="0"/>
                <a:cs typeface="+mj-cs"/>
              </a:rPr>
              <a:t>A WHITE BREAD OR A SPAGHETTI MEAL</a:t>
            </a:r>
          </a:p>
        </p:txBody>
      </p:sp>
      <p:grpSp>
        <p:nvGrpSpPr>
          <p:cNvPr id="73730" name="Group 3">
            <a:extLst>
              <a:ext uri="{FF2B5EF4-FFF2-40B4-BE49-F238E27FC236}">
                <a16:creationId xmlns="" xmlns:a16="http://schemas.microsoft.com/office/drawing/2014/main" id="{980E55A6-19D5-CD41-87DB-72FC9EE943C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524000"/>
            <a:ext cx="7962900" cy="4767263"/>
            <a:chOff x="128" y="1055"/>
            <a:chExt cx="5160" cy="3156"/>
          </a:xfrm>
        </p:grpSpPr>
        <p:sp>
          <p:nvSpPr>
            <p:cNvPr id="73734" name="Rectangle 4">
              <a:extLst>
                <a:ext uri="{FF2B5EF4-FFF2-40B4-BE49-F238E27FC236}">
                  <a16:creationId xmlns="" xmlns:a16="http://schemas.microsoft.com/office/drawing/2014/main" id="{99330B96-02AB-6C44-8F20-7276409B2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04"/>
              <a:ext cx="4851" cy="2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3735" name="Line 5">
              <a:extLst>
                <a:ext uri="{FF2B5EF4-FFF2-40B4-BE49-F238E27FC236}">
                  <a16:creationId xmlns="" xmlns:a16="http://schemas.microsoft.com/office/drawing/2014/main" id="{BF0E2626-520C-7442-88BC-86E86293A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3024"/>
              <a:ext cx="485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6" name="Line 6">
              <a:extLst>
                <a:ext uri="{FF2B5EF4-FFF2-40B4-BE49-F238E27FC236}">
                  <a16:creationId xmlns="" xmlns:a16="http://schemas.microsoft.com/office/drawing/2014/main" id="{4127B732-9EED-CF4C-A2FE-5E6B3CD85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381"/>
              <a:ext cx="485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7" name="Line 7">
              <a:extLst>
                <a:ext uri="{FF2B5EF4-FFF2-40B4-BE49-F238E27FC236}">
                  <a16:creationId xmlns="" xmlns:a16="http://schemas.microsoft.com/office/drawing/2014/main" id="{799DEF1C-0F0C-584E-A754-497D4AD6F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1746"/>
              <a:ext cx="485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8" name="Line 8">
              <a:extLst>
                <a:ext uri="{FF2B5EF4-FFF2-40B4-BE49-F238E27FC236}">
                  <a16:creationId xmlns="" xmlns:a16="http://schemas.microsoft.com/office/drawing/2014/main" id="{2BC101B2-D3D4-6E4A-96CE-2B8A7FC2F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1104"/>
              <a:ext cx="485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9" name="Rectangle 9">
              <a:extLst>
                <a:ext uri="{FF2B5EF4-FFF2-40B4-BE49-F238E27FC236}">
                  <a16:creationId xmlns="" xmlns:a16="http://schemas.microsoft.com/office/drawing/2014/main" id="{C5FAD6DA-6480-0644-B4AF-BBA5FFAB1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04"/>
              <a:ext cx="4851" cy="2555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3740" name="Line 10">
              <a:extLst>
                <a:ext uri="{FF2B5EF4-FFF2-40B4-BE49-F238E27FC236}">
                  <a16:creationId xmlns="" xmlns:a16="http://schemas.microsoft.com/office/drawing/2014/main" id="{4F58A65B-CE61-3444-A46B-9F36042E5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1104"/>
              <a:ext cx="1" cy="25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1" name="Line 11">
              <a:extLst>
                <a:ext uri="{FF2B5EF4-FFF2-40B4-BE49-F238E27FC236}">
                  <a16:creationId xmlns="" xmlns:a16="http://schemas.microsoft.com/office/drawing/2014/main" id="{B35B3E21-AC23-2446-A7FB-3DF9074C0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3659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2" name="Line 12">
              <a:extLst>
                <a:ext uri="{FF2B5EF4-FFF2-40B4-BE49-F238E27FC236}">
                  <a16:creationId xmlns="" xmlns:a16="http://schemas.microsoft.com/office/drawing/2014/main" id="{6BCE42B7-8C80-C74D-9E50-339B872AD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3024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3" name="Line 13">
              <a:extLst>
                <a:ext uri="{FF2B5EF4-FFF2-40B4-BE49-F238E27FC236}">
                  <a16:creationId xmlns="" xmlns:a16="http://schemas.microsoft.com/office/drawing/2014/main" id="{4D91684F-5B65-D843-8EB6-AC6ED5C8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2381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4" name="Line 14">
              <a:extLst>
                <a:ext uri="{FF2B5EF4-FFF2-40B4-BE49-F238E27FC236}">
                  <a16:creationId xmlns="" xmlns:a16="http://schemas.microsoft.com/office/drawing/2014/main" id="{677B8051-1C12-414A-A457-D6FB1108D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1746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5" name="Line 15">
              <a:extLst>
                <a:ext uri="{FF2B5EF4-FFF2-40B4-BE49-F238E27FC236}">
                  <a16:creationId xmlns="" xmlns:a16="http://schemas.microsoft.com/office/drawing/2014/main" id="{4B4A94BE-AD48-824E-B80F-D9500B0C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1104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6" name="Line 16">
              <a:extLst>
                <a:ext uri="{FF2B5EF4-FFF2-40B4-BE49-F238E27FC236}">
                  <a16:creationId xmlns="" xmlns:a16="http://schemas.microsoft.com/office/drawing/2014/main" id="{433CB43D-7581-8243-9791-F1D651047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3659"/>
              <a:ext cx="485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7" name="Line 17">
              <a:extLst>
                <a:ext uri="{FF2B5EF4-FFF2-40B4-BE49-F238E27FC236}">
                  <a16:creationId xmlns="" xmlns:a16="http://schemas.microsoft.com/office/drawing/2014/main" id="{96A37DB4-6EB1-044B-BDC3-42621ADF1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8" name="Line 18">
              <a:extLst>
                <a:ext uri="{FF2B5EF4-FFF2-40B4-BE49-F238E27FC236}">
                  <a16:creationId xmlns="" xmlns:a16="http://schemas.microsoft.com/office/drawing/2014/main" id="{1B06ADAB-ABCD-7F47-8C57-A63215AFF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0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9" name="Line 19">
              <a:extLst>
                <a:ext uri="{FF2B5EF4-FFF2-40B4-BE49-F238E27FC236}">
                  <a16:creationId xmlns="" xmlns:a16="http://schemas.microsoft.com/office/drawing/2014/main" id="{04285099-65D6-9246-92FC-E1563DC8E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0" name="Line 20">
              <a:extLst>
                <a:ext uri="{FF2B5EF4-FFF2-40B4-BE49-F238E27FC236}">
                  <a16:creationId xmlns="" xmlns:a16="http://schemas.microsoft.com/office/drawing/2014/main" id="{EE445B81-5260-F54C-9912-BE9E75416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8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1" name="Line 21">
              <a:extLst>
                <a:ext uri="{FF2B5EF4-FFF2-40B4-BE49-F238E27FC236}">
                  <a16:creationId xmlns="" xmlns:a16="http://schemas.microsoft.com/office/drawing/2014/main" id="{6189C5FB-81DF-8645-88B0-1BE3E00B5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2" name="Line 22">
              <a:extLst>
                <a:ext uri="{FF2B5EF4-FFF2-40B4-BE49-F238E27FC236}">
                  <a16:creationId xmlns="" xmlns:a16="http://schemas.microsoft.com/office/drawing/2014/main" id="{6014C213-D76A-DC4A-B2D2-3C62FF9A5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9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3" name="Line 23">
              <a:extLst>
                <a:ext uri="{FF2B5EF4-FFF2-40B4-BE49-F238E27FC236}">
                  <a16:creationId xmlns="" xmlns:a16="http://schemas.microsoft.com/office/drawing/2014/main" id="{ECEACBA4-C2E9-3B4F-9994-4B892E923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3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4" name="Line 24">
              <a:extLst>
                <a:ext uri="{FF2B5EF4-FFF2-40B4-BE49-F238E27FC236}">
                  <a16:creationId xmlns="" xmlns:a16="http://schemas.microsoft.com/office/drawing/2014/main" id="{3ADB80E1-4167-3C46-BF55-E35C85280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7" y="3659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5" name="Freeform 25">
              <a:extLst>
                <a:ext uri="{FF2B5EF4-FFF2-40B4-BE49-F238E27FC236}">
                  <a16:creationId xmlns="" xmlns:a16="http://schemas.microsoft.com/office/drawing/2014/main" id="{788EBB81-0D8A-A44C-85A6-A4FB7072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1214"/>
              <a:ext cx="4158" cy="2438"/>
            </a:xfrm>
            <a:custGeom>
              <a:avLst/>
              <a:gdLst>
                <a:gd name="T0" fmla="*/ 0 w 4158"/>
                <a:gd name="T1" fmla="*/ 2438 h 2438"/>
                <a:gd name="T2" fmla="*/ 695 w 4158"/>
                <a:gd name="T3" fmla="*/ 1123 h 2438"/>
                <a:gd name="T4" fmla="*/ 1389 w 4158"/>
                <a:gd name="T5" fmla="*/ 0 h 2438"/>
                <a:gd name="T6" fmla="*/ 2083 w 4158"/>
                <a:gd name="T7" fmla="*/ 717 h 2438"/>
                <a:gd name="T8" fmla="*/ 2770 w 4158"/>
                <a:gd name="T9" fmla="*/ 1529 h 2438"/>
                <a:gd name="T10" fmla="*/ 3464 w 4158"/>
                <a:gd name="T11" fmla="*/ 1913 h 2438"/>
                <a:gd name="T12" fmla="*/ 4158 w 4158"/>
                <a:gd name="T13" fmla="*/ 2319 h 2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58" h="2438">
                  <a:moveTo>
                    <a:pt x="0" y="2438"/>
                  </a:moveTo>
                  <a:lnTo>
                    <a:pt x="695" y="1123"/>
                  </a:lnTo>
                  <a:lnTo>
                    <a:pt x="1389" y="0"/>
                  </a:lnTo>
                  <a:lnTo>
                    <a:pt x="2083" y="717"/>
                  </a:lnTo>
                  <a:lnTo>
                    <a:pt x="2770" y="1529"/>
                  </a:lnTo>
                  <a:lnTo>
                    <a:pt x="3464" y="1913"/>
                  </a:lnTo>
                  <a:lnTo>
                    <a:pt x="4158" y="2319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6" name="Line 26">
              <a:extLst>
                <a:ext uri="{FF2B5EF4-FFF2-40B4-BE49-F238E27FC236}">
                  <a16:creationId xmlns="" xmlns:a16="http://schemas.microsoft.com/office/drawing/2014/main" id="{42B95564-6E4F-CE48-9580-62529420E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" y="3622"/>
              <a:ext cx="30" cy="30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7" name="Line 27">
              <a:extLst>
                <a:ext uri="{FF2B5EF4-FFF2-40B4-BE49-F238E27FC236}">
                  <a16:creationId xmlns="" xmlns:a16="http://schemas.microsoft.com/office/drawing/2014/main" id="{955CB05C-97F9-4143-A883-EFF34AB2A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" y="3533"/>
              <a:ext cx="37" cy="30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8" name="Line 28">
              <a:extLst>
                <a:ext uri="{FF2B5EF4-FFF2-40B4-BE49-F238E27FC236}">
                  <a16:creationId xmlns="" xmlns:a16="http://schemas.microsoft.com/office/drawing/2014/main" id="{15065163-B529-854F-9D73-31D20BC3D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445"/>
              <a:ext cx="29" cy="29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59" name="Line 29">
              <a:extLst>
                <a:ext uri="{FF2B5EF4-FFF2-40B4-BE49-F238E27FC236}">
                  <a16:creationId xmlns="" xmlns:a16="http://schemas.microsoft.com/office/drawing/2014/main" id="{0EA98829-C80A-474A-A306-87F8F5C94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1" y="3349"/>
              <a:ext cx="29" cy="29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0" name="Line 30">
              <a:extLst>
                <a:ext uri="{FF2B5EF4-FFF2-40B4-BE49-F238E27FC236}">
                  <a16:creationId xmlns="" xmlns:a16="http://schemas.microsoft.com/office/drawing/2014/main" id="{261690F2-C5DD-964C-8838-B46C8C465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7" y="3260"/>
              <a:ext cx="37" cy="30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1" name="Line 31">
              <a:extLst>
                <a:ext uri="{FF2B5EF4-FFF2-40B4-BE49-F238E27FC236}">
                  <a16:creationId xmlns="" xmlns:a16="http://schemas.microsoft.com/office/drawing/2014/main" id="{449DBE1F-E704-4748-A3C3-D577D16EC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0" y="3171"/>
              <a:ext cx="30" cy="30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2" name="Line 32">
              <a:extLst>
                <a:ext uri="{FF2B5EF4-FFF2-40B4-BE49-F238E27FC236}">
                  <a16:creationId xmlns="" xmlns:a16="http://schemas.microsoft.com/office/drawing/2014/main" id="{E855A97F-DB89-5143-B9A6-44E0490B8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6" y="3083"/>
              <a:ext cx="30" cy="29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3" name="Freeform 33">
              <a:extLst>
                <a:ext uri="{FF2B5EF4-FFF2-40B4-BE49-F238E27FC236}">
                  <a16:creationId xmlns="" xmlns:a16="http://schemas.microsoft.com/office/drawing/2014/main" id="{957B5F9D-F0B1-8D4A-81A9-4F89E9AA4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3009"/>
              <a:ext cx="52" cy="15"/>
            </a:xfrm>
            <a:custGeom>
              <a:avLst/>
              <a:gdLst>
                <a:gd name="T0" fmla="*/ 0 w 52"/>
                <a:gd name="T1" fmla="*/ 15 h 15"/>
                <a:gd name="T2" fmla="*/ 8 w 52"/>
                <a:gd name="T3" fmla="*/ 7 h 15"/>
                <a:gd name="T4" fmla="*/ 52 w 5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8" y="7"/>
                  </a:lnTo>
                  <a:lnTo>
                    <a:pt x="52" y="0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4" name="Line 34">
              <a:extLst>
                <a:ext uri="{FF2B5EF4-FFF2-40B4-BE49-F238E27FC236}">
                  <a16:creationId xmlns="" xmlns:a16="http://schemas.microsoft.com/office/drawing/2014/main" id="{E4F19E40-58AE-FB48-814E-1ACE2901E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" y="2994"/>
              <a:ext cx="45" cy="8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5" name="Line 35">
              <a:extLst>
                <a:ext uri="{FF2B5EF4-FFF2-40B4-BE49-F238E27FC236}">
                  <a16:creationId xmlns="" xmlns:a16="http://schemas.microsoft.com/office/drawing/2014/main" id="{D7B4A742-C585-5244-96DD-8436A458C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5" y="2987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6" name="Line 36">
              <a:extLst>
                <a:ext uri="{FF2B5EF4-FFF2-40B4-BE49-F238E27FC236}">
                  <a16:creationId xmlns="" xmlns:a16="http://schemas.microsoft.com/office/drawing/2014/main" id="{93A80FEC-39D1-1145-9E04-8CCF7A937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2972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7" name="Line 37">
              <a:extLst>
                <a:ext uri="{FF2B5EF4-FFF2-40B4-BE49-F238E27FC236}">
                  <a16:creationId xmlns="" xmlns:a16="http://schemas.microsoft.com/office/drawing/2014/main" id="{7C7BDBAD-94A6-C24A-9381-0D56A52F3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2957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8" name="Freeform 38">
              <a:extLst>
                <a:ext uri="{FF2B5EF4-FFF2-40B4-BE49-F238E27FC236}">
                  <a16:creationId xmlns="" xmlns:a16="http://schemas.microsoft.com/office/drawing/2014/main" id="{C0A38BFD-0267-4645-B591-187B54E39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943"/>
              <a:ext cx="74" cy="7"/>
            </a:xfrm>
            <a:custGeom>
              <a:avLst/>
              <a:gdLst>
                <a:gd name="T0" fmla="*/ 0 w 74"/>
                <a:gd name="T1" fmla="*/ 0 h 7"/>
                <a:gd name="T2" fmla="*/ 30 w 74"/>
                <a:gd name="T3" fmla="*/ 0 h 7"/>
                <a:gd name="T4" fmla="*/ 74 w 74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7">
                  <a:moveTo>
                    <a:pt x="0" y="0"/>
                  </a:moveTo>
                  <a:lnTo>
                    <a:pt x="30" y="0"/>
                  </a:lnTo>
                  <a:lnTo>
                    <a:pt x="74" y="7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69" name="Line 39">
              <a:extLst>
                <a:ext uri="{FF2B5EF4-FFF2-40B4-BE49-F238E27FC236}">
                  <a16:creationId xmlns="" xmlns:a16="http://schemas.microsoft.com/office/drawing/2014/main" id="{FAE8C707-1967-2A42-A723-BF44880A7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2965"/>
              <a:ext cx="44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0" name="Line 40">
              <a:extLst>
                <a:ext uri="{FF2B5EF4-FFF2-40B4-BE49-F238E27FC236}">
                  <a16:creationId xmlns="" xmlns:a16="http://schemas.microsoft.com/office/drawing/2014/main" id="{24DE39CA-17BB-514D-B5D6-197183EF7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" y="2987"/>
              <a:ext cx="44" cy="15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1" name="Line 41">
              <a:extLst>
                <a:ext uri="{FF2B5EF4-FFF2-40B4-BE49-F238E27FC236}">
                  <a16:creationId xmlns="" xmlns:a16="http://schemas.microsoft.com/office/drawing/2014/main" id="{B39C116D-4D97-0847-9C5A-2843B2489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3016"/>
              <a:ext cx="44" cy="8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2" name="Line 42">
              <a:extLst>
                <a:ext uri="{FF2B5EF4-FFF2-40B4-BE49-F238E27FC236}">
                  <a16:creationId xmlns="" xmlns:a16="http://schemas.microsoft.com/office/drawing/2014/main" id="{90EBEAD2-0F1D-B049-8DB2-C0C364DAB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39"/>
              <a:ext cx="44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3" name="Freeform 43">
              <a:extLst>
                <a:ext uri="{FF2B5EF4-FFF2-40B4-BE49-F238E27FC236}">
                  <a16:creationId xmlns="" xmlns:a16="http://schemas.microsoft.com/office/drawing/2014/main" id="{DD128050-82F9-B84F-B5F9-E4EF3A79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3061"/>
              <a:ext cx="81" cy="14"/>
            </a:xfrm>
            <a:custGeom>
              <a:avLst/>
              <a:gdLst>
                <a:gd name="T0" fmla="*/ 0 w 81"/>
                <a:gd name="T1" fmla="*/ 0 h 14"/>
                <a:gd name="T2" fmla="*/ 37 w 81"/>
                <a:gd name="T3" fmla="*/ 7 h 14"/>
                <a:gd name="T4" fmla="*/ 81 w 81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14">
                  <a:moveTo>
                    <a:pt x="0" y="0"/>
                  </a:moveTo>
                  <a:lnTo>
                    <a:pt x="37" y="7"/>
                  </a:lnTo>
                  <a:lnTo>
                    <a:pt x="81" y="14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4" name="Line 44">
              <a:extLst>
                <a:ext uri="{FF2B5EF4-FFF2-40B4-BE49-F238E27FC236}">
                  <a16:creationId xmlns="" xmlns:a16="http://schemas.microsoft.com/office/drawing/2014/main" id="{EED6BBD5-CA35-2044-88E5-622CA60AA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3090"/>
              <a:ext cx="44" cy="8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5" name="Line 45">
              <a:extLst>
                <a:ext uri="{FF2B5EF4-FFF2-40B4-BE49-F238E27FC236}">
                  <a16:creationId xmlns="" xmlns:a16="http://schemas.microsoft.com/office/drawing/2014/main" id="{2F2D21E4-C65F-C342-8209-7A153FCA7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3112"/>
              <a:ext cx="44" cy="8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6" name="Line 46">
              <a:extLst>
                <a:ext uri="{FF2B5EF4-FFF2-40B4-BE49-F238E27FC236}">
                  <a16:creationId xmlns="" xmlns:a16="http://schemas.microsoft.com/office/drawing/2014/main" id="{5A94B2F8-C99E-E843-BC86-F76AADE55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3135"/>
              <a:ext cx="45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7" name="Line 47">
              <a:extLst>
                <a:ext uri="{FF2B5EF4-FFF2-40B4-BE49-F238E27FC236}">
                  <a16:creationId xmlns="" xmlns:a16="http://schemas.microsoft.com/office/drawing/2014/main" id="{573664DC-E0DC-484B-A42E-1C6600559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3157"/>
              <a:ext cx="44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8" name="Freeform 48">
              <a:extLst>
                <a:ext uri="{FF2B5EF4-FFF2-40B4-BE49-F238E27FC236}">
                  <a16:creationId xmlns="" xmlns:a16="http://schemas.microsoft.com/office/drawing/2014/main" id="{E455E1B7-D660-BD42-8C28-2C74C6978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3179"/>
              <a:ext cx="74" cy="15"/>
            </a:xfrm>
            <a:custGeom>
              <a:avLst/>
              <a:gdLst>
                <a:gd name="T0" fmla="*/ 0 w 74"/>
                <a:gd name="T1" fmla="*/ 0 h 15"/>
                <a:gd name="T2" fmla="*/ 30 w 74"/>
                <a:gd name="T3" fmla="*/ 7 h 15"/>
                <a:gd name="T4" fmla="*/ 74 w 74"/>
                <a:gd name="T5" fmla="*/ 1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5">
                  <a:moveTo>
                    <a:pt x="0" y="0"/>
                  </a:moveTo>
                  <a:lnTo>
                    <a:pt x="30" y="7"/>
                  </a:lnTo>
                  <a:lnTo>
                    <a:pt x="74" y="15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79" name="Line 49">
              <a:extLst>
                <a:ext uri="{FF2B5EF4-FFF2-40B4-BE49-F238E27FC236}">
                  <a16:creationId xmlns="" xmlns:a16="http://schemas.microsoft.com/office/drawing/2014/main" id="{ED2E2CFA-51F6-614A-BA97-E4609451E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3201"/>
              <a:ext cx="44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0" name="Line 50">
              <a:extLst>
                <a:ext uri="{FF2B5EF4-FFF2-40B4-BE49-F238E27FC236}">
                  <a16:creationId xmlns="" xmlns:a16="http://schemas.microsoft.com/office/drawing/2014/main" id="{B8347A3A-D78D-EA44-962B-18194467F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3208"/>
              <a:ext cx="45" cy="8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1" name="Line 51">
              <a:extLst>
                <a:ext uri="{FF2B5EF4-FFF2-40B4-BE49-F238E27FC236}">
                  <a16:creationId xmlns="" xmlns:a16="http://schemas.microsoft.com/office/drawing/2014/main" id="{F231302E-F18D-1648-AA58-27D6EF7D0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3223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2" name="Line 52">
              <a:extLst>
                <a:ext uri="{FF2B5EF4-FFF2-40B4-BE49-F238E27FC236}">
                  <a16:creationId xmlns="" xmlns:a16="http://schemas.microsoft.com/office/drawing/2014/main" id="{EFED70DD-BF43-EC49-8052-BAEA4516A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3231"/>
              <a:ext cx="45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3" name="Freeform 53">
              <a:extLst>
                <a:ext uri="{FF2B5EF4-FFF2-40B4-BE49-F238E27FC236}">
                  <a16:creationId xmlns="" xmlns:a16="http://schemas.microsoft.com/office/drawing/2014/main" id="{47CB83FA-D2D9-BD4A-B20B-955ED6C5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245"/>
              <a:ext cx="74" cy="8"/>
            </a:xfrm>
            <a:custGeom>
              <a:avLst/>
              <a:gdLst>
                <a:gd name="T0" fmla="*/ 0 w 74"/>
                <a:gd name="T1" fmla="*/ 0 h 8"/>
                <a:gd name="T2" fmla="*/ 30 w 74"/>
                <a:gd name="T3" fmla="*/ 0 h 8"/>
                <a:gd name="T4" fmla="*/ 74 w 74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8">
                  <a:moveTo>
                    <a:pt x="0" y="0"/>
                  </a:moveTo>
                  <a:lnTo>
                    <a:pt x="30" y="0"/>
                  </a:lnTo>
                  <a:lnTo>
                    <a:pt x="74" y="8"/>
                  </a:lnTo>
                </a:path>
              </a:pathLst>
            </a:custGeom>
            <a:noFill/>
            <a:ln w="39688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4" name="Line 54">
              <a:extLst>
                <a:ext uri="{FF2B5EF4-FFF2-40B4-BE49-F238E27FC236}">
                  <a16:creationId xmlns="" xmlns:a16="http://schemas.microsoft.com/office/drawing/2014/main" id="{7C356399-1220-0B4F-85AA-A69B20EE8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2" y="3260"/>
              <a:ext cx="44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5" name="Line 55">
              <a:extLst>
                <a:ext uri="{FF2B5EF4-FFF2-40B4-BE49-F238E27FC236}">
                  <a16:creationId xmlns="" xmlns:a16="http://schemas.microsoft.com/office/drawing/2014/main" id="{40669041-52E3-2D4D-BB56-397F23615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5" y="3268"/>
              <a:ext cx="44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6" name="Line 56">
              <a:extLst>
                <a:ext uri="{FF2B5EF4-FFF2-40B4-BE49-F238E27FC236}">
                  <a16:creationId xmlns="" xmlns:a16="http://schemas.microsoft.com/office/drawing/2014/main" id="{525CAA60-9C5A-AC40-9069-10C111811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282"/>
              <a:ext cx="44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7" name="Line 57">
              <a:extLst>
                <a:ext uri="{FF2B5EF4-FFF2-40B4-BE49-F238E27FC236}">
                  <a16:creationId xmlns="" xmlns:a16="http://schemas.microsoft.com/office/drawing/2014/main" id="{50291383-7D8E-CE45-A785-5EA060400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0" y="3290"/>
              <a:ext cx="45" cy="7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8" name="Line 58">
              <a:extLst>
                <a:ext uri="{FF2B5EF4-FFF2-40B4-BE49-F238E27FC236}">
                  <a16:creationId xmlns="" xmlns:a16="http://schemas.microsoft.com/office/drawing/2014/main" id="{A7621CFC-F2C3-9943-87E8-B46089E2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3" y="3304"/>
              <a:ext cx="30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89" name="Rectangle 59">
              <a:extLst>
                <a:ext uri="{FF2B5EF4-FFF2-40B4-BE49-F238E27FC236}">
                  <a16:creationId xmlns="" xmlns:a16="http://schemas.microsoft.com/office/drawing/2014/main" id="{4AAC597F-684D-314B-9504-758871CE5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3611"/>
              <a:ext cx="7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0" name="Rectangle 60">
              <a:extLst>
                <a:ext uri="{FF2B5EF4-FFF2-40B4-BE49-F238E27FC236}">
                  <a16:creationId xmlns="" xmlns:a16="http://schemas.microsoft.com/office/drawing/2014/main" id="{EF4E4A66-F7AA-8642-9BF5-812C7150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2976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10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1" name="Rectangle 61">
              <a:extLst>
                <a:ext uri="{FF2B5EF4-FFF2-40B4-BE49-F238E27FC236}">
                  <a16:creationId xmlns="" xmlns:a16="http://schemas.microsoft.com/office/drawing/2014/main" id="{82FB8F2D-593E-4545-95EC-82D61160C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2333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20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2" name="Rectangle 62">
              <a:extLst>
                <a:ext uri="{FF2B5EF4-FFF2-40B4-BE49-F238E27FC236}">
                  <a16:creationId xmlns="" xmlns:a16="http://schemas.microsoft.com/office/drawing/2014/main" id="{FD6D8435-0C17-7946-B619-2BB63C9E6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1698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30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3" name="Rectangle 63">
              <a:extLst>
                <a:ext uri="{FF2B5EF4-FFF2-40B4-BE49-F238E27FC236}">
                  <a16:creationId xmlns="" xmlns:a16="http://schemas.microsoft.com/office/drawing/2014/main" id="{252F69D2-280B-DE47-9A3B-C6B35D53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1055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40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4" name="Rectangle 64">
              <a:extLst>
                <a:ext uri="{FF2B5EF4-FFF2-40B4-BE49-F238E27FC236}">
                  <a16:creationId xmlns="" xmlns:a16="http://schemas.microsoft.com/office/drawing/2014/main" id="{0DBA2FA0-FD5F-3445-B85E-C0A396D74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3729"/>
              <a:ext cx="7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5" name="Rectangle 65">
              <a:extLst>
                <a:ext uri="{FF2B5EF4-FFF2-40B4-BE49-F238E27FC236}">
                  <a16:creationId xmlns="" xmlns:a16="http://schemas.microsoft.com/office/drawing/2014/main" id="{52C90DD2-BA2C-4844-AB07-44C0D142B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3729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30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6" name="Rectangle 66">
              <a:extLst>
                <a:ext uri="{FF2B5EF4-FFF2-40B4-BE49-F238E27FC236}">
                  <a16:creationId xmlns="" xmlns:a16="http://schemas.microsoft.com/office/drawing/2014/main" id="{A4990C75-27C2-CB4A-A301-316958AD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3729"/>
              <a:ext cx="15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60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7" name="Rectangle 67">
              <a:extLst>
                <a:ext uri="{FF2B5EF4-FFF2-40B4-BE49-F238E27FC236}">
                  <a16:creationId xmlns="" xmlns:a16="http://schemas.microsoft.com/office/drawing/2014/main" id="{A5835231-49E4-4846-A5D8-F6ED70151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729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90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8" name="Rectangle 68">
              <a:extLst>
                <a:ext uri="{FF2B5EF4-FFF2-40B4-BE49-F238E27FC236}">
                  <a16:creationId xmlns="" xmlns:a16="http://schemas.microsoft.com/office/drawing/2014/main" id="{B1B092C0-AA7F-B443-9EDE-339E04B33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3729"/>
              <a:ext cx="23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120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799" name="Rectangle 69">
              <a:extLst>
                <a:ext uri="{FF2B5EF4-FFF2-40B4-BE49-F238E27FC236}">
                  <a16:creationId xmlns="" xmlns:a16="http://schemas.microsoft.com/office/drawing/2014/main" id="{0026FB22-3C68-DF46-98C4-BAE67A7DD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3729"/>
              <a:ext cx="23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150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800" name="Rectangle 70">
              <a:extLst>
                <a:ext uri="{FF2B5EF4-FFF2-40B4-BE49-F238E27FC236}">
                  <a16:creationId xmlns="" xmlns:a16="http://schemas.microsoft.com/office/drawing/2014/main" id="{7668CE82-50A2-EB40-B248-8DF58F931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3729"/>
              <a:ext cx="23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700">
                  <a:latin typeface="Helvetica" pitchFamily="2" charset="0"/>
                </a:rPr>
                <a:t>180</a:t>
              </a:r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801" name="Rectangle 71">
              <a:extLst>
                <a:ext uri="{FF2B5EF4-FFF2-40B4-BE49-F238E27FC236}">
                  <a16:creationId xmlns="" xmlns:a16="http://schemas.microsoft.com/office/drawing/2014/main" id="{9D3CFF55-ED9B-FE4D-B3ED-E2A20D92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3888"/>
              <a:ext cx="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802" name="Rectangle 72">
              <a:extLst>
                <a:ext uri="{FF2B5EF4-FFF2-40B4-BE49-F238E27FC236}">
                  <a16:creationId xmlns="" xmlns:a16="http://schemas.microsoft.com/office/drawing/2014/main" id="{01223914-803B-5640-A330-18CF42EDDE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33" y="3229"/>
              <a:ext cx="32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3200" b="0">
                <a:latin typeface="Helvetica" pitchFamily="2" charset="0"/>
              </a:endParaRPr>
            </a:p>
          </p:txBody>
        </p:sp>
        <p:sp>
          <p:nvSpPr>
            <p:cNvPr id="73803" name="Rectangle 73">
              <a:extLst>
                <a:ext uri="{FF2B5EF4-FFF2-40B4-BE49-F238E27FC236}">
                  <a16:creationId xmlns="" xmlns:a16="http://schemas.microsoft.com/office/drawing/2014/main" id="{D3E1FBF0-5C44-A147-BD03-40A9177C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141"/>
              <a:ext cx="1765" cy="155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b="0"/>
            </a:p>
          </p:txBody>
        </p:sp>
        <p:sp>
          <p:nvSpPr>
            <p:cNvPr id="73804" name="Line 74">
              <a:extLst>
                <a:ext uri="{FF2B5EF4-FFF2-40B4-BE49-F238E27FC236}">
                  <a16:creationId xmlns="" xmlns:a16="http://schemas.microsoft.com/office/drawing/2014/main" id="{87E3F764-1BFD-C74D-9FFF-E616EE798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" y="1192"/>
              <a:ext cx="244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805" name="Rectangle 75">
              <a:extLst>
                <a:ext uri="{FF2B5EF4-FFF2-40B4-BE49-F238E27FC236}">
                  <a16:creationId xmlns="" xmlns:a16="http://schemas.microsoft.com/office/drawing/2014/main" id="{EA4A21BB-5F20-C146-AC2A-8B4EC5C34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159"/>
              <a:ext cx="62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300">
                  <a:latin typeface="Helvetica" pitchFamily="2" charset="0"/>
                </a:rPr>
                <a:t>White Bread</a:t>
              </a:r>
              <a:endParaRPr lang="it-IT" altLang="it-IT" sz="2400" b="0">
                <a:latin typeface="Helvetica" pitchFamily="2" charset="0"/>
              </a:endParaRPr>
            </a:p>
          </p:txBody>
        </p:sp>
        <p:sp>
          <p:nvSpPr>
            <p:cNvPr id="73806" name="Line 76">
              <a:extLst>
                <a:ext uri="{FF2B5EF4-FFF2-40B4-BE49-F238E27FC236}">
                  <a16:creationId xmlns="" xmlns:a16="http://schemas.microsoft.com/office/drawing/2014/main" id="{89D4D1E7-31BA-084D-8BC7-5C032E271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1192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807" name="Line 77">
              <a:extLst>
                <a:ext uri="{FF2B5EF4-FFF2-40B4-BE49-F238E27FC236}">
                  <a16:creationId xmlns="" xmlns:a16="http://schemas.microsoft.com/office/drawing/2014/main" id="{1DD965D1-A203-B440-A746-6B8EEA1EE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192"/>
              <a:ext cx="45" cy="1"/>
            </a:xfrm>
            <a:prstGeom prst="line">
              <a:avLst/>
            </a:prstGeom>
            <a:noFill/>
            <a:ln w="39688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808" name="Rectangle 78">
              <a:extLst>
                <a:ext uri="{FF2B5EF4-FFF2-40B4-BE49-F238E27FC236}">
                  <a16:creationId xmlns="" xmlns:a16="http://schemas.microsoft.com/office/drawing/2014/main" id="{093A10FB-37A0-8048-83F9-1D805E5CE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1159"/>
              <a:ext cx="48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300">
                  <a:latin typeface="Helvetica" pitchFamily="2" charset="0"/>
                </a:rPr>
                <a:t>Spaghetti</a:t>
              </a:r>
              <a:endParaRPr lang="it-IT" altLang="it-IT" sz="2400" b="0">
                <a:latin typeface="Helvetica" pitchFamily="2" charset="0"/>
              </a:endParaRPr>
            </a:p>
          </p:txBody>
        </p:sp>
      </p:grpSp>
      <p:sp>
        <p:nvSpPr>
          <p:cNvPr id="46159" name="Text Box 79">
            <a:extLst>
              <a:ext uri="{FF2B5EF4-FFF2-40B4-BE49-F238E27FC236}">
                <a16:creationId xmlns="" xmlns:a16="http://schemas.microsoft.com/office/drawing/2014/main" id="{07B58EDE-7462-BA4C-B083-33F26274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54763"/>
            <a:ext cx="2743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200">
                <a:latin typeface="Helvetica" charset="0"/>
                <a:ea typeface="ＭＳ Ｐゴシック" charset="0"/>
              </a:rPr>
              <a:t>Ludwig, J Am Med Assoc,  2002</a:t>
            </a:r>
          </a:p>
        </p:txBody>
      </p:sp>
      <p:sp>
        <p:nvSpPr>
          <p:cNvPr id="46160" name="Rectangle 80">
            <a:extLst>
              <a:ext uri="{FF2B5EF4-FFF2-40B4-BE49-F238E27FC236}">
                <a16:creationId xmlns="" xmlns:a16="http://schemas.microsoft.com/office/drawing/2014/main" id="{7F765BA1-815D-3A46-A942-467CAFA4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050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700">
                <a:latin typeface="Helvetica" pitchFamily="2" charset="0"/>
              </a:rPr>
              <a:t>∆ Insulin, µU/mL</a:t>
            </a:r>
          </a:p>
        </p:txBody>
      </p:sp>
      <p:sp>
        <p:nvSpPr>
          <p:cNvPr id="46161" name="Rectangle 81">
            <a:extLst>
              <a:ext uri="{FF2B5EF4-FFF2-40B4-BE49-F238E27FC236}">
                <a16:creationId xmlns="" xmlns:a16="http://schemas.microsoft.com/office/drawing/2014/main" id="{6ADAA3AD-5694-3E49-A044-BC408FA61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6049963"/>
            <a:ext cx="119221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700">
                <a:latin typeface="Helvetica" charset="0"/>
                <a:ea typeface="ＭＳ Ｐゴシック" charset="0"/>
              </a:rPr>
              <a:t>Time, 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magine 1">
            <a:extLst>
              <a:ext uri="{FF2B5EF4-FFF2-40B4-BE49-F238E27FC236}">
                <a16:creationId xmlns="" xmlns:a16="http://schemas.microsoft.com/office/drawing/2014/main" id="{E2226757-397C-7B46-AC16-11CB444B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4834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mmagine 1">
            <a:extLst>
              <a:ext uri="{FF2B5EF4-FFF2-40B4-BE49-F238E27FC236}">
                <a16:creationId xmlns="" xmlns:a16="http://schemas.microsoft.com/office/drawing/2014/main" id="{3A34F0D4-5649-424E-A86A-12E75140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="" xmlns:a16="http://schemas.microsoft.com/office/drawing/2014/main" id="{7C910C5C-3803-4146-8784-DC2ED0BCB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3200">
                <a:latin typeface="Arial" charset="0"/>
                <a:ea typeface="ＭＳ Ｐゴシック" charset="0"/>
              </a:rPr>
              <a:t>Indice Glicemico (IG), relativo al Pane Bianco, di alcuni alimenti 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EA1DB08F-4E78-DD45-877C-B033184DF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143000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Cibo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="" xmlns:a16="http://schemas.microsoft.com/office/drawing/2014/main" id="{E9F295A7-A3C2-3A46-B7C1-76985715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1430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Indice glicemico (%)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="" xmlns:a16="http://schemas.microsoft.com/office/drawing/2014/main" id="{41A8A925-86D8-3748-A2C8-5B16584C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305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Pomodori						 13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Ciliegie							  32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Fagioli						          40-60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Mele							 52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Pasta (spaghetti)					  52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Pasta (maccheroni)					  68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Pizza							  86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Saccarosio						 92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Polenta					            106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Cornflakes					       100-120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Miele						             120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Patate bollite					            120</a:t>
            </a:r>
          </a:p>
          <a:p>
            <a:pPr eaLnBrk="0" hangingPunct="0">
              <a:defRPr/>
            </a:pPr>
            <a:r>
              <a:rPr lang="it-IT" sz="2000">
                <a:latin typeface="Arial" charset="0"/>
                <a:ea typeface="ＭＳ Ｐゴシック" charset="0"/>
              </a:rPr>
              <a:t>Glucosio					            138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="" xmlns:a16="http://schemas.microsoft.com/office/drawing/2014/main" id="{88971033-C2A5-7A45-B08F-59773811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1900">
                <a:latin typeface="Arial" charset="0"/>
                <a:ea typeface="ＭＳ Ｐゴシック" charset="0"/>
              </a:rPr>
              <a:t>Pane bianco					 	 100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="" xmlns:a16="http://schemas.microsoft.com/office/drawing/2014/main" id="{6DD02445-4D61-B945-9C4B-AFB920D0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457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 b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magine 3" descr="tab.jpg">
            <a:extLst>
              <a:ext uri="{FF2B5EF4-FFF2-40B4-BE49-F238E27FC236}">
                <a16:creationId xmlns="" xmlns:a16="http://schemas.microsoft.com/office/drawing/2014/main" id="{6E3505E0-F5F2-4F4A-BA0E-377CCDD9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88585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ttangolo 1">
            <a:extLst>
              <a:ext uri="{FF2B5EF4-FFF2-40B4-BE49-F238E27FC236}">
                <a16:creationId xmlns="" xmlns:a16="http://schemas.microsoft.com/office/drawing/2014/main" id="{3C60CD63-DA02-3648-9F63-3D207C79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0768"/>
            <a:ext cx="68675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dirty="0">
                <a:solidFill>
                  <a:srgbClr val="434343"/>
                </a:solidFill>
              </a:rPr>
              <a:t>	CARICO GLICEMICO PASTO</a:t>
            </a:r>
            <a:r>
              <a:rPr lang="it-IT" altLang="it-IT" sz="2800" b="0" dirty="0">
                <a:solidFill>
                  <a:srgbClr val="262626"/>
                </a:solidFill>
              </a:rPr>
              <a:t> </a:t>
            </a:r>
          </a:p>
          <a:p>
            <a:pPr algn="just" eaLnBrk="1" hangingPunct="1"/>
            <a:r>
              <a:rPr lang="it-IT" altLang="it-IT" sz="2800" b="0" dirty="0">
                <a:solidFill>
                  <a:srgbClr val="262626"/>
                </a:solidFill>
              </a:rPr>
              <a:t>			 </a:t>
            </a:r>
          </a:p>
          <a:p>
            <a:pPr algn="just" eaLnBrk="1" hangingPunct="1"/>
            <a:r>
              <a:rPr lang="it-IT" altLang="it-IT" sz="2800" b="0" dirty="0">
                <a:solidFill>
                  <a:srgbClr val="262626"/>
                </a:solidFill>
              </a:rPr>
              <a:t>Indice glicemico x g carboidrati dei singoli alimenti </a:t>
            </a:r>
          </a:p>
          <a:p>
            <a:pPr algn="just" eaLnBrk="1" hangingPunct="1"/>
            <a:r>
              <a:rPr lang="it-IT" altLang="it-IT" sz="2800" b="0" dirty="0">
                <a:solidFill>
                  <a:srgbClr val="262626"/>
                </a:solidFill>
              </a:rPr>
              <a:t>_________________________________</a:t>
            </a:r>
          </a:p>
          <a:p>
            <a:pPr algn="just" eaLnBrk="1" hangingPunct="1"/>
            <a:endParaRPr lang="it-IT" altLang="it-IT" sz="2800" b="0" dirty="0">
              <a:solidFill>
                <a:srgbClr val="262626"/>
              </a:solidFill>
            </a:endParaRPr>
          </a:p>
          <a:p>
            <a:pPr algn="just" eaLnBrk="1" hangingPunct="1"/>
            <a:r>
              <a:rPr lang="it-IT" altLang="it-IT" sz="2800" b="0" dirty="0">
                <a:solidFill>
                  <a:srgbClr val="262626"/>
                </a:solidFill>
              </a:rPr>
              <a:t>			100</a:t>
            </a:r>
          </a:p>
          <a:p>
            <a:pPr algn="just" eaLnBrk="1" hangingPunct="1"/>
            <a:r>
              <a:rPr lang="it-IT" altLang="it-IT" sz="2800" b="0" dirty="0">
                <a:solidFill>
                  <a:srgbClr val="262626"/>
                </a:solidFill>
              </a:rPr>
              <a:t> </a:t>
            </a:r>
          </a:p>
          <a:p>
            <a:pPr algn="just" eaLnBrk="1" hangingPunct="1"/>
            <a:r>
              <a:rPr lang="it-IT" altLang="it-IT" sz="2800" b="0" dirty="0">
                <a:solidFill>
                  <a:schemeClr val="bg1"/>
                </a:solidFill>
              </a:rPr>
              <a:t>Fra indice glicemico e carico glicemico c'è una relazione analoga a quella che intercorre fra peso specifico e peso di un materiale.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magine 1" descr="Tabella2.png">
            <a:extLst>
              <a:ext uri="{FF2B5EF4-FFF2-40B4-BE49-F238E27FC236}">
                <a16:creationId xmlns="" xmlns:a16="http://schemas.microsoft.com/office/drawing/2014/main" id="{94E1FA10-85A9-6B40-A46B-6646C909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30163"/>
            <a:ext cx="327818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Immagine 2" descr="Tabella1.png">
            <a:extLst>
              <a:ext uri="{FF2B5EF4-FFF2-40B4-BE49-F238E27FC236}">
                <a16:creationId xmlns="" xmlns:a16="http://schemas.microsoft.com/office/drawing/2014/main" id="{7BECBC93-7EBA-0D4C-A3E7-3416D7BF0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620713"/>
            <a:ext cx="33861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="" xmlns:a16="http://schemas.microsoft.com/office/drawing/2014/main" id="{4B90E0A1-EDA9-434D-A329-19247C67A08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47189954"/>
              </p:ext>
            </p:extLst>
          </p:nvPr>
        </p:nvGraphicFramePr>
        <p:xfrm>
          <a:off x="1242320" y="1656096"/>
          <a:ext cx="6354016" cy="450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8" name="CasellaDiTesto 3">
            <a:extLst>
              <a:ext uri="{FF2B5EF4-FFF2-40B4-BE49-F238E27FC236}">
                <a16:creationId xmlns="" xmlns:a16="http://schemas.microsoft.com/office/drawing/2014/main" id="{C7DACC19-F222-1148-81BE-6F84EFE8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dirty="0"/>
              <a:t>LA MODULAZIONE DELLA GLICEMIA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51BFA82-59A6-EF42-B0EC-8972D618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6770713" cy="1320800"/>
          </a:xfrm>
        </p:spPr>
        <p:txBody>
          <a:bodyPr/>
          <a:lstStyle/>
          <a:p>
            <a:r>
              <a:rPr lang="it-IT" dirty="0"/>
              <a:t>IV passo: contare i carboidrati a tavola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51964267-A34A-9046-8D5A-29B625BB5765}"/>
              </a:ext>
            </a:extLst>
          </p:cNvPr>
          <p:cNvSpPr/>
          <p:nvPr/>
        </p:nvSpPr>
        <p:spPr>
          <a:xfrm>
            <a:off x="609598" y="1844824"/>
            <a:ext cx="71307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dirty="0">
                <a:ea typeface="MS Mincho" panose="02020609040205080304" pitchFamily="49" charset="-128"/>
              </a:rPr>
              <a:t>Per calcolare i carboidrati bisogna prima stimare e saper calcolare in modo il maggior preciso possibile la quantità degli alimenti. </a:t>
            </a:r>
          </a:p>
          <a:p>
            <a:pPr>
              <a:spcAft>
                <a:spcPts val="0"/>
              </a:spcAft>
            </a:pPr>
            <a:r>
              <a:rPr lang="it-IT" sz="1400" dirty="0">
                <a:ea typeface="MS Mincho" panose="02020609040205080304" pitchFamily="49" charset="-128"/>
              </a:rPr>
              <a:t>All'inizio può venire utile pesare con una bilancia gli alimenti, ma solo nella finalità di raffrontare e impratichire l'occhio a riconoscere i pesi. </a:t>
            </a:r>
          </a:p>
          <a:p>
            <a:pPr>
              <a:spcAft>
                <a:spcPts val="0"/>
              </a:spcAft>
            </a:pPr>
            <a:endParaRPr lang="it-IT" sz="1400" dirty="0"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ea typeface="MS Mincho" panose="02020609040205080304" pitchFamily="49" charset="-128"/>
              </a:rPr>
              <a:t>Per ragioni pratiche non sempre è possibile pesare gli alimenti, quindi il diabetico dovrebbe acquisire la capacità di riconoscerli a occhio o usando unità di misura standard con gli attrezzi da cucina (p.e. un mestolo di pasta corta a crudo quanti grammi sono?). Quindi il diabetico senza esperienza inizierà pesando l'alimento </a:t>
            </a:r>
          </a:p>
          <a:p>
            <a:pPr>
              <a:spcAft>
                <a:spcPts val="0"/>
              </a:spcAft>
            </a:pPr>
            <a:r>
              <a:rPr lang="it-IT" sz="1400" dirty="0">
                <a:ea typeface="MS Mincho" panose="02020609040205080304" pitchFamily="49" charset="-128"/>
              </a:rPr>
              <a:t>(o consultando attentamente le etichette), imparerà poi a fare una stima a occhio, utilizzando sempre la bilancia per verificare se le stime sono corrette.</a:t>
            </a:r>
          </a:p>
          <a:p>
            <a:pPr>
              <a:spcAft>
                <a:spcPts val="0"/>
              </a:spcAft>
            </a:pPr>
            <a:endParaRPr lang="it-IT" sz="1400" dirty="0">
              <a:latin typeface="Lucida Grande" panose="020B0600040502020204" pitchFamily="34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Lucida Grande" panose="020B0600040502020204" pitchFamily="34" charset="0"/>
                <a:ea typeface="MS Mincho" panose="02020609040205080304" pitchFamily="49" charset="-128"/>
              </a:rPr>
              <a:t> </a:t>
            </a:r>
            <a:r>
              <a:rPr lang="it-IT" sz="1400" dirty="0">
                <a:ea typeface="MS Mincho" panose="02020609040205080304" pitchFamily="49" charset="-128"/>
              </a:rPr>
              <a:t>Una volta traferite su un taccuino le quantità stimate, si potrà quindi moltiplicarle per il contenuto medio di carboidrati dell'alimento in questione e dividere il tutto diviso cento. Ecco che si avrà la quantità di carboidrati contenuta effettivamente in quella porzione.</a:t>
            </a:r>
            <a:endParaRPr lang="it-IT" sz="1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1500"/>
              </a:spcAft>
            </a:pPr>
            <a:r>
              <a:rPr lang="it-IT" sz="1400" dirty="0">
                <a:ea typeface="MS Mincho" panose="02020609040205080304" pitchFamily="49" charset="-128"/>
              </a:rPr>
              <a:t> </a:t>
            </a:r>
            <a:endParaRPr lang="it-IT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81944D5-CF0E-E549-B6B7-2D300075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051800" cy="252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EDDAB2E-29C9-C74F-8883-97CD1363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75" y="0"/>
            <a:ext cx="45380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746B60-5D0D-F046-AE02-35797B4E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6617B28-608D-9C44-84C4-57C86D92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" y="0"/>
            <a:ext cx="913655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1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C51FA11-4046-0140-AAC8-8D351430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4BCCBBF-68EE-DF4E-8F0D-B6B2837C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0"/>
            <a:ext cx="9144000" cy="6810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9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0E9F8A-611F-264B-81B7-15209B28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48861A6-24B0-4C40-8969-65BB5ECC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0"/>
            <a:ext cx="9144000" cy="6810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4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1BB774-98C1-0048-A63C-27E4B7CE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E380FC4-F991-564E-9F67-3FA4CDD95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" y="0"/>
            <a:ext cx="90436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42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7C60810-BF05-2648-82C3-7FAA8CCF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632"/>
            <a:ext cx="7556500" cy="668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8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="" xmlns:a16="http://schemas.microsoft.com/office/drawing/2014/main" id="{829101FF-E966-4240-BB76-1895DE24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" y="1142984"/>
            <a:ext cx="734377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0" u="sng" dirty="0">
                <a:latin typeface="Times New Roman" charset="0"/>
                <a:ea typeface="ＭＳ Ｐゴシック" charset="0"/>
              </a:rPr>
              <a:t>Il rapporto insulina  carboidrati e il fattore di sensibilità insulinica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365936B3-2977-5541-BF40-5411F2A6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86275"/>
                  <a:invGamma/>
                </a:srgbClr>
              </a:gs>
              <a:gs pos="100000">
                <a:srgbClr val="DDDDDD">
                  <a:alpha val="3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 b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7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8280C44-B937-4748-8D38-0F05BC3E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500042"/>
            <a:ext cx="7105673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V passo: quanta insulina è </a:t>
            </a:r>
            <a:r>
              <a:rPr lang="it-IT" dirty="0" smtClean="0"/>
              <a:t>necessaria?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857364"/>
            <a:ext cx="7143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buAutoNum type="arabicParenR"/>
            </a:pPr>
            <a:r>
              <a:rPr lang="it-IT" sz="1800" dirty="0" smtClean="0">
                <a:solidFill>
                  <a:srgbClr val="FF0000"/>
                </a:solidFill>
              </a:rPr>
              <a:t>RAPPORTO INSULINA/CARBOIDRATI: </a:t>
            </a:r>
            <a:r>
              <a:rPr lang="it-IT" altLang="it-IT" sz="1800" dirty="0" smtClean="0">
                <a:solidFill>
                  <a:srgbClr val="254660"/>
                </a:solidFill>
              </a:rPr>
              <a:t>esprime il numero di </a:t>
            </a:r>
            <a:r>
              <a:rPr lang="it-IT" altLang="it-IT" sz="1800" i="1" dirty="0" smtClean="0">
                <a:solidFill>
                  <a:srgbClr val="00B0F0"/>
                </a:solidFill>
              </a:rPr>
              <a:t>grammi di carboidrati (CHO) </a:t>
            </a:r>
            <a:r>
              <a:rPr lang="it-IT" altLang="it-IT" sz="1800" dirty="0" smtClean="0">
                <a:solidFill>
                  <a:srgbClr val="254660"/>
                </a:solidFill>
              </a:rPr>
              <a:t>che possono essere assunti somministrandosi </a:t>
            </a:r>
            <a:r>
              <a:rPr lang="it-IT" altLang="it-IT" sz="1800" i="1" dirty="0" smtClean="0">
                <a:solidFill>
                  <a:srgbClr val="00B0F0"/>
                </a:solidFill>
              </a:rPr>
              <a:t>1 unità di insulina</a:t>
            </a:r>
          </a:p>
          <a:p>
            <a:pPr marL="361950" indent="-361950" algn="just">
              <a:buAutoNum type="arabicParenR"/>
            </a:pPr>
            <a:endParaRPr lang="it-IT" altLang="it-IT" sz="1800" dirty="0" smtClean="0">
              <a:solidFill>
                <a:srgbClr val="254660"/>
              </a:solidFill>
            </a:endParaRPr>
          </a:p>
          <a:p>
            <a:pPr marL="361950" indent="-361950" algn="just">
              <a:buAutoNum type="arabicParenR"/>
            </a:pPr>
            <a:endParaRPr lang="it-IT" altLang="it-IT" sz="1800" dirty="0" smtClean="0">
              <a:solidFill>
                <a:srgbClr val="254660"/>
              </a:solidFill>
            </a:endParaRPr>
          </a:p>
          <a:p>
            <a:pPr marL="361950" indent="-361950" algn="just"/>
            <a:r>
              <a:rPr lang="it-IT" sz="1800" dirty="0" smtClean="0">
                <a:solidFill>
                  <a:srgbClr val="FF0000"/>
                </a:solidFill>
              </a:rPr>
              <a:t>2) FATTORE </a:t>
            </a:r>
            <a:r>
              <a:rPr lang="it-IT" sz="1800" dirty="0" err="1" smtClean="0">
                <a:solidFill>
                  <a:srgbClr val="FF0000"/>
                </a:solidFill>
              </a:rPr>
              <a:t>DI</a:t>
            </a:r>
            <a:r>
              <a:rPr lang="it-IT" sz="1800" dirty="0" smtClean="0">
                <a:solidFill>
                  <a:srgbClr val="FF0000"/>
                </a:solidFill>
              </a:rPr>
              <a:t> CORREZIONE: </a:t>
            </a:r>
            <a:r>
              <a:rPr lang="it-IT" altLang="it-IT" sz="1800" dirty="0" smtClean="0">
                <a:solidFill>
                  <a:srgbClr val="254660"/>
                </a:solidFill>
              </a:rPr>
              <a:t>esprime di quanti </a:t>
            </a:r>
            <a:r>
              <a:rPr lang="it-IT" altLang="it-IT" sz="1800" i="1" dirty="0" smtClean="0">
                <a:solidFill>
                  <a:srgbClr val="00B0F0"/>
                </a:solidFill>
              </a:rPr>
              <a:t>mg/dl abbassa la glicemia una unità di insulina</a:t>
            </a:r>
          </a:p>
          <a:p>
            <a:pPr marL="361950" indent="-361950" algn="just"/>
            <a:endParaRPr lang="it-IT" sz="1800" dirty="0" smtClean="0">
              <a:solidFill>
                <a:srgbClr val="254660"/>
              </a:solidFill>
            </a:endParaRPr>
          </a:p>
          <a:p>
            <a:pPr marL="361950" indent="-361950" algn="just"/>
            <a:endParaRPr lang="it-IT" sz="1800" dirty="0" smtClean="0">
              <a:solidFill>
                <a:srgbClr val="254660"/>
              </a:solidFill>
            </a:endParaRPr>
          </a:p>
          <a:p>
            <a:pPr marL="361950" indent="-361950" algn="just"/>
            <a:endParaRPr lang="it-IT" sz="1800" dirty="0" smtClean="0">
              <a:solidFill>
                <a:srgbClr val="254660"/>
              </a:solidFill>
            </a:endParaRPr>
          </a:p>
          <a:p>
            <a:pPr marL="361950" indent="-361950" algn="just"/>
            <a:r>
              <a:rPr lang="it-IT" altLang="it-IT" sz="1800" dirty="0" smtClean="0">
                <a:solidFill>
                  <a:srgbClr val="254660"/>
                </a:solidFill>
              </a:rPr>
              <a:t>      Due strumenti indispensabili per stabilire la giusta dose di insulina da somministrare prima del pasto.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="" xmlns:a16="http://schemas.microsoft.com/office/drawing/2014/main" id="{4B90E0A1-EDA9-434D-A329-19247C67A08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95843055"/>
              </p:ext>
            </p:extLst>
          </p:nvPr>
        </p:nvGraphicFramePr>
        <p:xfrm>
          <a:off x="1242320" y="1656096"/>
          <a:ext cx="6354016" cy="450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8" name="CasellaDiTesto 3">
            <a:extLst>
              <a:ext uri="{FF2B5EF4-FFF2-40B4-BE49-F238E27FC236}">
                <a16:creationId xmlns="" xmlns:a16="http://schemas.microsoft.com/office/drawing/2014/main" id="{C7DACC19-F222-1148-81BE-6F84EFE8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/>
              <a:t>INTERVENTO NUTRIZIONALE INTEGRATO</a:t>
            </a:r>
          </a:p>
        </p:txBody>
      </p:sp>
    </p:spTree>
    <p:extLst>
      <p:ext uri="{BB962C8B-B14F-4D97-AF65-F5344CB8AC3E}">
        <p14:creationId xmlns="" xmlns:p14="http://schemas.microsoft.com/office/powerpoint/2010/main" val="34489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280C44-B937-4748-8D38-0F05BC3E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500042"/>
            <a:ext cx="8105805" cy="13208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</a:t>
            </a:r>
            <a:r>
              <a:rPr lang="it-IT" dirty="0">
                <a:solidFill>
                  <a:srgbClr val="FF0000"/>
                </a:solidFill>
              </a:rPr>
              <a:t>rapporto insulina/carboidrati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0" y="1928802"/>
            <a:ext cx="8358214" cy="615553"/>
            <a:chOff x="214282" y="4214818"/>
            <a:chExt cx="8358214" cy="615553"/>
          </a:xfrm>
        </p:grpSpPr>
        <p:sp>
          <p:nvSpPr>
            <p:cNvPr id="6" name="Freccia a destra 5"/>
            <p:cNvSpPr/>
            <p:nvPr/>
          </p:nvSpPr>
          <p:spPr>
            <a:xfrm>
              <a:off x="214282" y="4429132"/>
              <a:ext cx="28575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42878" y="4214818"/>
              <a:ext cx="79296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ea typeface="MS Mincho" panose="02020609040205080304" pitchFamily="49" charset="-128"/>
                </a:rPr>
                <a:t>E‘ </a:t>
              </a:r>
              <a:r>
                <a:rPr lang="it-IT" sz="1400" u="sng" dirty="0" smtClean="0">
                  <a:solidFill>
                    <a:srgbClr val="0070C0"/>
                  </a:solidFill>
                  <a:ea typeface="MS Mincho" panose="02020609040205080304" pitchFamily="49" charset="-128"/>
                </a:rPr>
                <a:t>SOGGETTIVO</a:t>
              </a:r>
              <a:r>
                <a:rPr lang="it-IT" sz="1400" dirty="0" smtClean="0">
                  <a:ea typeface="MS Mincho" panose="02020609040205080304" pitchFamily="49" charset="-128"/>
                </a:rPr>
                <a:t> e viene stabilito empiricamente con il diabetologo, e che può variare solitamente da </a:t>
              </a:r>
              <a:r>
                <a:rPr lang="it-IT" sz="1400" dirty="0" smtClean="0">
                  <a:solidFill>
                    <a:srgbClr val="0070C0"/>
                  </a:solidFill>
                  <a:ea typeface="MS Mincho" panose="02020609040205080304" pitchFamily="49" charset="-128"/>
                </a:rPr>
                <a:t>1: 5 a 1:25</a:t>
              </a:r>
              <a:endParaRPr lang="it-IT" sz="1400" dirty="0" smtClean="0">
                <a:ea typeface="MS Mincho" panose="02020609040205080304" pitchFamily="49" charset="-128"/>
              </a:endParaRPr>
            </a:p>
            <a:p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57158" y="3071810"/>
            <a:ext cx="7000924" cy="738664"/>
            <a:chOff x="714316" y="6858024"/>
            <a:chExt cx="7000924" cy="738664"/>
          </a:xfrm>
        </p:grpSpPr>
        <p:sp>
          <p:nvSpPr>
            <p:cNvPr id="7" name="Freccia a destra 6"/>
            <p:cNvSpPr/>
            <p:nvPr/>
          </p:nvSpPr>
          <p:spPr>
            <a:xfrm>
              <a:off x="714316" y="7000900"/>
              <a:ext cx="28575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2944" y="6858024"/>
              <a:ext cx="6572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endParaRPr lang="it-IT" sz="800" dirty="0" smtClean="0">
                <a:ea typeface="MS Mincho" panose="02020609040205080304" pitchFamily="49" charset="-128"/>
              </a:endParaRPr>
            </a:p>
            <a:p>
              <a:pPr>
                <a:spcAft>
                  <a:spcPts val="0"/>
                </a:spcAft>
              </a:pPr>
              <a:r>
                <a:rPr lang="it-IT" sz="1400" dirty="0" smtClean="0">
                  <a:ea typeface="MS Mincho" panose="02020609040205080304" pitchFamily="49" charset="-128"/>
                </a:rPr>
                <a:t>Si possono avere valori diversi nell’arco della giornata, nei tre pasti principali</a:t>
              </a:r>
            </a:p>
            <a:p>
              <a:endParaRPr lang="it-IT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214282" y="4429132"/>
            <a:ext cx="807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rapporto I/C di ogni individuo dipende dalla sua personale </a:t>
            </a:r>
            <a:r>
              <a:rPr lang="it-IT" sz="1600" i="1" dirty="0" smtClean="0">
                <a:solidFill>
                  <a:srgbClr val="FF0000"/>
                </a:solidFill>
              </a:rPr>
              <a:t>sensibilità all’insulina</a:t>
            </a:r>
            <a:r>
              <a:rPr lang="it-IT" sz="1600" dirty="0" smtClean="0"/>
              <a:t>, e quindi in genere </a:t>
            </a:r>
            <a:r>
              <a:rPr lang="it-IT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E’ LA </a:t>
            </a:r>
            <a:r>
              <a:rPr lang="it-IT" sz="1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SENSIBILITà</a:t>
            </a:r>
            <a:r>
              <a:rPr lang="it-IT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ALL’INSULINA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</a:t>
            </a:r>
            <a:r>
              <a:rPr lang="it-IT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minore è il quantitativo di insulina necessario </a:t>
            </a:r>
            <a:r>
              <a:rPr lang="it-IT" sz="1600" dirty="0" smtClean="0"/>
              <a:t>per coprire l’assunzione di un alimento, poiché sono di più i CHO metabolizzati da 1 unità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14361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05806" cy="13208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 METODI PER IL CALCOLO DEL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I/CHO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00034" y="2285992"/>
          <a:ext cx="6929486" cy="285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00858"/>
              </a:tblGrid>
              <a:tr h="952506">
                <a:tc>
                  <a:txBody>
                    <a:bodyPr/>
                    <a:lstStyle/>
                    <a:p>
                      <a:r>
                        <a:rPr lang="it-IT" dirty="0" smtClean="0"/>
                        <a:t>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TABELLE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PESO CORPOREO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5250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REGOLA DEL 500</a:t>
                      </a:r>
                      <a:endParaRPr lang="it-IT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5250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3)</a:t>
                      </a:r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DIARIO ALIMENTARE</a:t>
                      </a:r>
                      <a:endParaRPr lang="it-IT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e 3"/>
          <p:cNvSpPr/>
          <p:nvPr/>
        </p:nvSpPr>
        <p:spPr>
          <a:xfrm>
            <a:off x="214282" y="3143248"/>
            <a:ext cx="3643338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">
            <a:extLst>
              <a:ext uri="{FF2B5EF4-FFF2-40B4-BE49-F238E27FC236}">
                <a16:creationId xmlns="" xmlns:a16="http://schemas.microsoft.com/office/drawing/2014/main" id="{467CF5E7-F63F-9245-AA30-F9831781B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55315"/>
              </p:ext>
            </p:extLst>
          </p:nvPr>
        </p:nvGraphicFramePr>
        <p:xfrm>
          <a:off x="4857752" y="857232"/>
          <a:ext cx="2643206" cy="5214975"/>
        </p:xfrm>
        <a:graphic>
          <a:graphicData uri="http://schemas.openxmlformats.org/drawingml/2006/table">
            <a:tbl>
              <a:tblPr/>
              <a:tblGrid>
                <a:gridCol w="1321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1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45-50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50-59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59-63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63-68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68-77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77-81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82-86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86-90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91-99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95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100-108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109-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1:6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 Box 40">
            <a:extLst>
              <a:ext uri="{FF2B5EF4-FFF2-40B4-BE49-F238E27FC236}">
                <a16:creationId xmlns="" xmlns:a16="http://schemas.microsoft.com/office/drawing/2014/main" id="{A60C30E1-4361-D940-86E2-BA531E8D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4" y="428604"/>
            <a:ext cx="1074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Times New Roman" panose="02020603050405020304" pitchFamily="18" charset="0"/>
              </a:rPr>
              <a:t>Peso Kg</a:t>
            </a:r>
          </a:p>
        </p:txBody>
      </p:sp>
      <p:sp>
        <p:nvSpPr>
          <p:cNvPr id="12" name="Text Box 41">
            <a:extLst>
              <a:ext uri="{FF2B5EF4-FFF2-40B4-BE49-F238E27FC236}">
                <a16:creationId xmlns="" xmlns:a16="http://schemas.microsoft.com/office/drawing/2014/main" id="{F7DFCB26-9506-9F41-8237-9D1039A6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50" y="428604"/>
            <a:ext cx="1124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Times New Roman" panose="02020603050405020304" pitchFamily="18" charset="0"/>
              </a:rPr>
              <a:t>UI/CHO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="" xmlns:a16="http://schemas.microsoft.com/office/drawing/2014/main" id="{8D363358-204A-9945-B0BE-4F9CFEFDDBC6}"/>
              </a:ext>
            </a:extLst>
          </p:cNvPr>
          <p:cNvGrpSpPr>
            <a:grpSpLocks/>
          </p:cNvGrpSpPr>
          <p:nvPr/>
        </p:nvGrpSpPr>
        <p:grpSpPr bwMode="auto">
          <a:xfrm>
            <a:off x="356582" y="1285652"/>
            <a:ext cx="4231003" cy="2715442"/>
            <a:chOff x="121" y="1327"/>
            <a:chExt cx="2640" cy="1584"/>
          </a:xfrm>
        </p:grpSpPr>
        <p:sp>
          <p:nvSpPr>
            <p:cNvPr id="14" name="Rectangle 43">
              <a:extLst>
                <a:ext uri="{FF2B5EF4-FFF2-40B4-BE49-F238E27FC236}">
                  <a16:creationId xmlns="" xmlns:a16="http://schemas.microsoft.com/office/drawing/2014/main" id="{807B753E-9634-B342-AC79-1995F39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1327"/>
              <a:ext cx="2640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E082C4A3-0C2F-A645-A75B-3D54E61E7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" y="1494"/>
              <a:ext cx="2211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8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Tabella </a:t>
              </a:r>
              <a:r>
                <a:rPr lang="it-IT" altLang="it-IT" sz="2800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per </a:t>
              </a:r>
            </a:p>
            <a:p>
              <a:pPr algn="ctr" eaLnBrk="1" hangingPunct="1"/>
              <a:r>
                <a:rPr lang="it-IT" altLang="it-IT" sz="2800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il calcolo del rapporto</a:t>
              </a:r>
            </a:p>
            <a:p>
              <a:pPr algn="ctr" eaLnBrk="1" hangingPunct="1"/>
              <a:r>
                <a:rPr lang="it-IT" altLang="it-IT" sz="2800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Insulina/carboidrati</a:t>
              </a:r>
            </a:p>
            <a:p>
              <a:pPr algn="ctr" eaLnBrk="1" hangingPunct="1"/>
              <a:r>
                <a:rPr lang="it-IT" altLang="it-IT" sz="2800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in rapporto al peso</a:t>
              </a: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85E89C1-7389-FD4C-870F-00584701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9" t="25414" r="54999" b="13591"/>
          <a:stretch>
            <a:fillRect/>
          </a:stretch>
        </p:blipFill>
        <p:spPr>
          <a:xfrm>
            <a:off x="1428728" y="4214818"/>
            <a:ext cx="2143140" cy="214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74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7143800" cy="64294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FF0000"/>
                </a:solidFill>
              </a:rPr>
              <a:t>Regola del 500 (450 per insulina umana)</a:t>
            </a:r>
            <a:r>
              <a:rPr lang="it-IT" sz="3100" dirty="0" smtClean="0">
                <a:solidFill>
                  <a:schemeClr val="bg1"/>
                </a:solidFill>
              </a:rPr>
              <a:t/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499430" y="3321278"/>
            <a:ext cx="21451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chemeClr val="bg1"/>
                </a:solidFill>
              </a:rPr>
              <a:t>Regola del 500 (450 per insulina umana)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99430" y="3321278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chemeClr val="bg1"/>
                </a:solidFill>
              </a:rPr>
              <a:t>)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121442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1600" dirty="0" err="1" smtClean="0">
                <a:solidFill>
                  <a:srgbClr val="254660"/>
                </a:solidFill>
                <a:cs typeface="Arial" panose="020B0604020202020204" pitchFamily="34" charset="0"/>
              </a:rPr>
              <a:t>Fornisce</a:t>
            </a:r>
            <a:r>
              <a:rPr lang="en-US" altLang="it-IT" sz="1600" dirty="0" smtClean="0">
                <a:solidFill>
                  <a:srgbClr val="2546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254660"/>
                </a:solidFill>
                <a:cs typeface="Arial" panose="020B0604020202020204" pitchFamily="34" charset="0"/>
              </a:rPr>
              <a:t>i</a:t>
            </a:r>
            <a:r>
              <a:rPr lang="en-US" altLang="it-IT" sz="1600" dirty="0" smtClean="0">
                <a:solidFill>
                  <a:srgbClr val="2546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gr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di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CHO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metabolizzati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da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1 U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di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insulina</a:t>
            </a:r>
            <a:r>
              <a:rPr lang="en-US" altLang="it-IT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ultrarapida</a:t>
            </a:r>
            <a:r>
              <a:rPr lang="en-US" altLang="it-IT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it-IT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( HUMALOG, APIDRA, NOVORAPID, insulin LISPRO)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="" xmlns:a16="http://schemas.microsoft.com/office/drawing/2014/main" id="{EBD1ACEE-7C59-F846-89C5-686120AA83F6}"/>
              </a:ext>
            </a:extLst>
          </p:cNvPr>
          <p:cNvGrpSpPr>
            <a:grpSpLocks/>
          </p:cNvGrpSpPr>
          <p:nvPr/>
        </p:nvGrpSpPr>
        <p:grpSpPr bwMode="auto">
          <a:xfrm>
            <a:off x="1357290" y="2285992"/>
            <a:ext cx="4954692" cy="1301751"/>
            <a:chOff x="882" y="1597"/>
            <a:chExt cx="4598" cy="820"/>
          </a:xfrm>
        </p:grpSpPr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F732B9B1-A515-404F-9BCC-F39418DD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597"/>
              <a:ext cx="86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500 </a:t>
              </a:r>
            </a:p>
          </p:txBody>
        </p:sp>
        <p:sp>
          <p:nvSpPr>
            <p:cNvPr id="9" name="Line 4">
              <a:extLst>
                <a:ext uri="{FF2B5EF4-FFF2-40B4-BE49-F238E27FC236}">
                  <a16:creationId xmlns="" xmlns:a16="http://schemas.microsoft.com/office/drawing/2014/main" id="{438A574D-4E7D-C64C-9E7F-B29B4AE3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21"/>
              <a:ext cx="3628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254660"/>
                </a:solidFill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="" xmlns:a16="http://schemas.microsoft.com/office/drawing/2014/main" id="{7C350592-E969-7041-A703-8B1FB1AF9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068"/>
              <a:ext cx="45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3000" dirty="0" smtClean="0">
                  <a:solidFill>
                    <a:srgbClr val="00B0F0"/>
                  </a:solidFill>
                  <a:cs typeface="Arial" panose="020B0604020202020204" pitchFamily="34" charset="0"/>
                </a:rPr>
                <a:t>TOT INSULINA</a:t>
              </a:r>
              <a:r>
                <a:rPr lang="it-IT" altLang="it-IT" sz="3000" b="1" dirty="0" smtClean="0">
                  <a:solidFill>
                    <a:srgbClr val="00B0F0"/>
                  </a:solidFill>
                  <a:cs typeface="Arial" panose="020B0604020202020204" pitchFamily="34" charset="0"/>
                </a:rPr>
                <a:t> </a:t>
              </a:r>
              <a:r>
                <a:rPr lang="it-IT" altLang="it-IT" sz="3000" b="1" dirty="0">
                  <a:solidFill>
                    <a:srgbClr val="00B0F0"/>
                  </a:solidFill>
                  <a:cs typeface="Arial" panose="020B0604020202020204" pitchFamily="34" charset="0"/>
                </a:rPr>
                <a:t>giornaliero</a:t>
              </a:r>
            </a:p>
          </p:txBody>
        </p:sp>
      </p:grpSp>
      <p:sp>
        <p:nvSpPr>
          <p:cNvPr id="15" name="Text Box 6">
            <a:extLst>
              <a:ext uri="{FF2B5EF4-FFF2-40B4-BE49-F238E27FC236}">
                <a16:creationId xmlns="" xmlns:a16="http://schemas.microsoft.com/office/drawing/2014/main" id="{1A4A0D68-E4CF-E14C-9DC5-D05493C8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3857628"/>
            <a:ext cx="7832392" cy="27084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dirty="0" err="1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Esempio</a:t>
            </a:r>
            <a:r>
              <a:rPr lang="en-US" altLang="it-IT" sz="2000" dirty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altLang="it-IT" sz="2000" dirty="0" smtClean="0">
              <a:solidFill>
                <a:srgbClr val="2546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Fabbisogno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insulinico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it-IT" sz="2000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50 </a:t>
            </a:r>
            <a:r>
              <a:rPr lang="en-US" altLang="it-IT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UI 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( 10 U </a:t>
            </a:r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rapida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+ 14 U </a:t>
            </a:r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rapida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+ 14 U rapida+12 U </a:t>
            </a:r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lenta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eaLnBrk="1" hangingPunct="1"/>
            <a:endParaRPr lang="en-US" altLang="it-IT" sz="2000" dirty="0">
              <a:solidFill>
                <a:srgbClr val="2546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	500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altLang="it-IT" sz="2000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en-US" altLang="it-IT" sz="2000" dirty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10 </a:t>
            </a:r>
            <a:endParaRPr lang="en-US" altLang="it-IT" sz="2000" dirty="0" smtClean="0">
              <a:solidFill>
                <a:srgbClr val="2546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000" dirty="0">
              <a:solidFill>
                <a:srgbClr val="2546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altLang="it-IT" sz="2000" dirty="0" err="1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Rapporto</a:t>
            </a:r>
            <a:r>
              <a:rPr lang="en-US" altLang="it-IT" sz="2000" dirty="0" smtClean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rgbClr val="2546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I/CHO = 1U per 10 g</a:t>
            </a:r>
            <a:r>
              <a:rPr lang="en-US" altLang="it-IT" sz="2000" dirty="0">
                <a:solidFill>
                  <a:srgbClr val="254660"/>
                </a:solidFill>
                <a:cs typeface="Arial" panose="020B0604020202020204" pitchFamily="34" charset="0"/>
              </a:rPr>
              <a:t> </a:t>
            </a:r>
            <a:endParaRPr lang="it-IT" altLang="it-IT" sz="2000" dirty="0">
              <a:solidFill>
                <a:srgbClr val="2546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>
            <a:extLst>
              <a:ext uri="{FF2B5EF4-FFF2-40B4-BE49-F238E27FC236}">
                <a16:creationId xmlns="" xmlns:a16="http://schemas.microsoft.com/office/drawing/2014/main" id="{6282F97C-BE02-424B-BA04-2D129B7482B1}"/>
              </a:ext>
            </a:extLst>
          </p:cNvPr>
          <p:cNvGrpSpPr>
            <a:grpSpLocks/>
          </p:cNvGrpSpPr>
          <p:nvPr/>
        </p:nvGrpSpPr>
        <p:grpSpPr bwMode="auto">
          <a:xfrm>
            <a:off x="357158" y="1285860"/>
            <a:ext cx="5715039" cy="4815389"/>
            <a:chOff x="178" y="935"/>
            <a:chExt cx="4247" cy="2899"/>
          </a:xfrm>
        </p:grpSpPr>
        <p:sp>
          <p:nvSpPr>
            <p:cNvPr id="4" name="Rectangle 32">
              <a:extLst>
                <a:ext uri="{FF2B5EF4-FFF2-40B4-BE49-F238E27FC236}">
                  <a16:creationId xmlns="" xmlns:a16="http://schemas.microsoft.com/office/drawing/2014/main" id="{47A318E8-820F-6B44-8AEE-547CE54F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547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" name="Rectangle 33">
              <a:extLst>
                <a:ext uri="{FF2B5EF4-FFF2-40B4-BE49-F238E27FC236}">
                  <a16:creationId xmlns="" xmlns:a16="http://schemas.microsoft.com/office/drawing/2014/main" id="{406186E4-A273-7048-B13D-1EF3E31AD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3547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6" name="Rectangle 34">
              <a:extLst>
                <a:ext uri="{FF2B5EF4-FFF2-40B4-BE49-F238E27FC236}">
                  <a16:creationId xmlns="" xmlns:a16="http://schemas.microsoft.com/office/drawing/2014/main" id="{CDDB6D2A-75AB-404A-88ED-D5FF53ED5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260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" name="Rectangle 35">
              <a:extLst>
                <a:ext uri="{FF2B5EF4-FFF2-40B4-BE49-F238E27FC236}">
                  <a16:creationId xmlns="" xmlns:a16="http://schemas.microsoft.com/office/drawing/2014/main" id="{2ECE96B2-6F8E-324B-B266-28A834D1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3260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8" name="Rectangle 36">
              <a:extLst>
                <a:ext uri="{FF2B5EF4-FFF2-40B4-BE49-F238E27FC236}">
                  <a16:creationId xmlns="" xmlns:a16="http://schemas.microsoft.com/office/drawing/2014/main" id="{E766731D-63CE-EC4D-9A4A-0F516CE5C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973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9" name="Rectangle 37">
              <a:extLst>
                <a:ext uri="{FF2B5EF4-FFF2-40B4-BE49-F238E27FC236}">
                  <a16:creationId xmlns="" xmlns:a16="http://schemas.microsoft.com/office/drawing/2014/main" id="{FD180504-E093-9845-BC74-C9A48D52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973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0" name="Rectangle 38">
              <a:extLst>
                <a:ext uri="{FF2B5EF4-FFF2-40B4-BE49-F238E27FC236}">
                  <a16:creationId xmlns="" xmlns:a16="http://schemas.microsoft.com/office/drawing/2014/main" id="{DCDDDBD3-9C7C-774F-BB7F-0B56553A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686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1" name="Rectangle 39">
              <a:extLst>
                <a:ext uri="{FF2B5EF4-FFF2-40B4-BE49-F238E27FC236}">
                  <a16:creationId xmlns="" xmlns:a16="http://schemas.microsoft.com/office/drawing/2014/main" id="{14CE4E9F-DD13-834D-9DE2-92CE3211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686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2" name="Rectangle 40">
              <a:extLst>
                <a:ext uri="{FF2B5EF4-FFF2-40B4-BE49-F238E27FC236}">
                  <a16:creationId xmlns="" xmlns:a16="http://schemas.microsoft.com/office/drawing/2014/main" id="{0BC79F65-2A66-C34D-ABD3-805B8F5F1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399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3" name="Rectangle 41">
              <a:extLst>
                <a:ext uri="{FF2B5EF4-FFF2-40B4-BE49-F238E27FC236}">
                  <a16:creationId xmlns="" xmlns:a16="http://schemas.microsoft.com/office/drawing/2014/main" id="{9E8EA622-08B7-D54F-974A-D0F7B4844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399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4" name="Rectangle 42">
              <a:extLst>
                <a:ext uri="{FF2B5EF4-FFF2-40B4-BE49-F238E27FC236}">
                  <a16:creationId xmlns="" xmlns:a16="http://schemas.microsoft.com/office/drawing/2014/main" id="{146EA325-48C1-9C40-8803-2411E85A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112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5" name="Rectangle 43">
              <a:extLst>
                <a:ext uri="{FF2B5EF4-FFF2-40B4-BE49-F238E27FC236}">
                  <a16:creationId xmlns="" xmlns:a16="http://schemas.microsoft.com/office/drawing/2014/main" id="{29750EC6-C474-C64E-95C3-4DC9C9DF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112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6" name="Rectangle 44">
              <a:extLst>
                <a:ext uri="{FF2B5EF4-FFF2-40B4-BE49-F238E27FC236}">
                  <a16:creationId xmlns="" xmlns:a16="http://schemas.microsoft.com/office/drawing/2014/main" id="{27294202-FCA2-4C42-972B-0F80C35F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1825"/>
              <a:ext cx="2040" cy="2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7" name="Rectangle 45">
              <a:extLst>
                <a:ext uri="{FF2B5EF4-FFF2-40B4-BE49-F238E27FC236}">
                  <a16:creationId xmlns="" xmlns:a16="http://schemas.microsoft.com/office/drawing/2014/main" id="{C6FD60C6-1D7C-BB4C-B524-5D471E54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1825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0099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8" name="Rectangle 46">
              <a:extLst>
                <a:ext uri="{FF2B5EF4-FFF2-40B4-BE49-F238E27FC236}">
                  <a16:creationId xmlns="" xmlns:a16="http://schemas.microsoft.com/office/drawing/2014/main" id="{A8EEF21D-061D-E147-8B1E-212165D22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1222"/>
              <a:ext cx="2205" cy="6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gr di CHO metabolizzati da 1 U di insulina ultrarapida</a:t>
              </a:r>
            </a:p>
          </p:txBody>
        </p:sp>
        <p:sp>
          <p:nvSpPr>
            <p:cNvPr id="19" name="Rectangle 47">
              <a:extLst>
                <a:ext uri="{FF2B5EF4-FFF2-40B4-BE49-F238E27FC236}">
                  <a16:creationId xmlns="" xmlns:a16="http://schemas.microsoft.com/office/drawing/2014/main" id="{B4219B73-5CB0-3B43-8063-8EC778D21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1222"/>
              <a:ext cx="2042" cy="60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 dirty="0">
                  <a:solidFill>
                    <a:srgbClr val="000099"/>
                  </a:solidFill>
                  <a:cs typeface="Arial" panose="020B0604020202020204" pitchFamily="34" charset="0"/>
                </a:rPr>
                <a:t>Fabbisogno insulinico giornaliero</a:t>
              </a:r>
            </a:p>
          </p:txBody>
        </p:sp>
        <p:sp>
          <p:nvSpPr>
            <p:cNvPr id="20" name="Rectangle 48">
              <a:extLst>
                <a:ext uri="{FF2B5EF4-FFF2-40B4-BE49-F238E27FC236}">
                  <a16:creationId xmlns="" xmlns:a16="http://schemas.microsoft.com/office/drawing/2014/main" id="{832F8E2F-3C87-F04B-BC9E-B90FCBDAB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935"/>
              <a:ext cx="2040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2000">
                  <a:solidFill>
                    <a:srgbClr val="006600"/>
                  </a:solidFill>
                  <a:cs typeface="Arial" panose="020B0604020202020204" pitchFamily="34" charset="0"/>
                </a:rPr>
                <a:t>Regola del 500</a:t>
              </a: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="" xmlns:a16="http://schemas.microsoft.com/office/drawing/2014/main" id="{839F1049-855C-6D4D-894F-18067C0026BC}"/>
              </a:ext>
            </a:extLst>
          </p:cNvPr>
          <p:cNvGrpSpPr>
            <a:grpSpLocks/>
          </p:cNvGrpSpPr>
          <p:nvPr/>
        </p:nvGrpSpPr>
        <p:grpSpPr bwMode="auto">
          <a:xfrm>
            <a:off x="6143636" y="1357298"/>
            <a:ext cx="2786050" cy="4799514"/>
            <a:chOff x="4260" y="935"/>
            <a:chExt cx="2334" cy="2899"/>
          </a:xfrm>
        </p:grpSpPr>
        <p:sp>
          <p:nvSpPr>
            <p:cNvPr id="22" name="Rectangle 12">
              <a:extLst>
                <a:ext uri="{FF2B5EF4-FFF2-40B4-BE49-F238E27FC236}">
                  <a16:creationId xmlns="" xmlns:a16="http://schemas.microsoft.com/office/drawing/2014/main" id="{791C0D24-E546-AA4A-88BC-AA93CEDA1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547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400">
                  <a:solidFill>
                    <a:srgbClr val="000099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="" xmlns:a16="http://schemas.microsoft.com/office/drawing/2014/main" id="{621A8956-10C1-D347-A63F-27F8DE55B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260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Rectangle 14">
              <a:extLst>
                <a:ext uri="{FF2B5EF4-FFF2-40B4-BE49-F238E27FC236}">
                  <a16:creationId xmlns="" xmlns:a16="http://schemas.microsoft.com/office/drawing/2014/main" id="{209CE6F9-F17B-9040-B084-B0076BB0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973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="" xmlns:a16="http://schemas.microsoft.com/office/drawing/2014/main" id="{E1B96B8A-16B0-4346-8F73-1B1953CE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686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="" xmlns:a16="http://schemas.microsoft.com/office/drawing/2014/main" id="{5015A652-E26A-6C4D-96F0-39BDF32A7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399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="" xmlns:a16="http://schemas.microsoft.com/office/drawing/2014/main" id="{B929A5C8-B15E-944F-8A1E-BDCC3B54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112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="" xmlns:a16="http://schemas.microsoft.com/office/drawing/2014/main" id="{57D8CDCD-96C5-CB42-80DE-8B6AC77D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825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="" xmlns:a16="http://schemas.microsoft.com/office/drawing/2014/main" id="{A2E9C058-45E3-1E44-8AD8-5DC64A27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222"/>
              <a:ext cx="2334" cy="60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0099"/>
                  </a:solidFill>
                  <a:cs typeface="Arial" panose="020B0604020202020204" pitchFamily="34" charset="0"/>
                </a:rPr>
                <a:t>gr di CHO metabolizzati da 1 U di insulina </a:t>
              </a:r>
              <a:r>
                <a:rPr lang="it-IT" altLang="it-IT" sz="1600" dirty="0" smtClean="0">
                  <a:solidFill>
                    <a:srgbClr val="000099"/>
                  </a:solidFill>
                  <a:cs typeface="Arial" panose="020B0604020202020204" pitchFamily="34" charset="0"/>
                </a:rPr>
                <a:t>umana (</a:t>
              </a:r>
              <a:r>
                <a:rPr lang="it-IT" altLang="it-IT" sz="1600" dirty="0" err="1" smtClean="0">
                  <a:solidFill>
                    <a:srgbClr val="000099"/>
                  </a:solidFill>
                  <a:cs typeface="Arial" panose="020B0604020202020204" pitchFamily="34" charset="0"/>
                </a:rPr>
                <a:t>Insuman</a:t>
              </a:r>
              <a:r>
                <a:rPr lang="it-IT" altLang="it-IT" sz="1600" dirty="0" smtClean="0">
                  <a:solidFill>
                    <a:srgbClr val="000099"/>
                  </a:solidFill>
                  <a:cs typeface="Arial" panose="020B0604020202020204" pitchFamily="34" charset="0"/>
                </a:rPr>
                <a:t>, </a:t>
              </a:r>
              <a:r>
                <a:rPr lang="it-IT" altLang="it-IT" sz="1600" dirty="0" err="1" smtClean="0">
                  <a:solidFill>
                    <a:srgbClr val="000099"/>
                  </a:solidFill>
                  <a:cs typeface="Arial" panose="020B0604020202020204" pitchFamily="34" charset="0"/>
                </a:rPr>
                <a:t>Humulin</a:t>
              </a:r>
              <a:r>
                <a:rPr lang="it-IT" altLang="it-IT" sz="1600" dirty="0" smtClean="0">
                  <a:solidFill>
                    <a:srgbClr val="000099"/>
                  </a:solidFill>
                  <a:cs typeface="Arial" panose="020B0604020202020204" pitchFamily="34" charset="0"/>
                </a:rPr>
                <a:t> R)</a:t>
              </a:r>
              <a:endParaRPr lang="it-IT" altLang="it-IT" sz="1600" dirty="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="" xmlns:a16="http://schemas.microsoft.com/office/drawing/2014/main" id="{C02EF28D-2030-4F47-9E67-4696EB4E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935"/>
              <a:ext cx="2042" cy="2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600" dirty="0">
                  <a:solidFill>
                    <a:srgbClr val="006600"/>
                  </a:solidFill>
                  <a:cs typeface="Arial" panose="020B0604020202020204" pitchFamily="34" charset="0"/>
                </a:rPr>
                <a:t>Regola del 450</a:t>
              </a:r>
            </a:p>
          </p:txBody>
        </p:sp>
      </p:grpSp>
      <p:sp>
        <p:nvSpPr>
          <p:cNvPr id="31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143800" cy="64294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FF0000"/>
                </a:solidFill>
              </a:rPr>
              <a:t>Regola del 500 (450 per insulina umana)</a:t>
            </a:r>
            <a:r>
              <a:rPr lang="it-IT" sz="3100" dirty="0" smtClean="0">
                <a:solidFill>
                  <a:schemeClr val="bg1"/>
                </a:solidFill>
              </a:rPr>
              <a:t/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05700BD-681D-1B42-BB5E-9835746530D5}"/>
              </a:ext>
            </a:extLst>
          </p:cNvPr>
          <p:cNvSpPr txBox="1">
            <a:spLocks/>
          </p:cNvSpPr>
          <p:nvPr/>
        </p:nvSpPr>
        <p:spPr>
          <a:xfrm>
            <a:off x="245907" y="266741"/>
            <a:ext cx="7979065" cy="50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>
                <a:solidFill>
                  <a:srgbClr val="00B0F0"/>
                </a:solidFill>
              </a:rPr>
              <a:t>Esempio di utilizzo del diario glicemico</a:t>
            </a:r>
            <a:endParaRPr lang="it-IT" sz="2400" dirty="0">
              <a:solidFill>
                <a:srgbClr val="00B0F0"/>
              </a:solidFill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DEF8CD48-2597-2442-AE63-AF48F7B3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8" y="1300963"/>
            <a:ext cx="4693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>
                <a:latin typeface="+mj-lt"/>
              </a:rPr>
              <a:t>Informazioni su:</a:t>
            </a:r>
          </a:p>
          <a:p>
            <a:pPr eaLnBrk="1" hangingPunct="1">
              <a:buFontTx/>
              <a:buChar char="•"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Glicemia </a:t>
            </a:r>
            <a:r>
              <a:rPr lang="it-IT" altLang="it-IT" sz="2400" b="1" dirty="0" err="1">
                <a:solidFill>
                  <a:srgbClr val="FF3300"/>
                </a:solidFill>
                <a:latin typeface="+mj-lt"/>
              </a:rPr>
              <a:t>pre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e post-prandiale</a:t>
            </a:r>
          </a:p>
          <a:p>
            <a:pPr eaLnBrk="1" hangingPunct="1">
              <a:buFontTx/>
              <a:buChar char="•"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Cibi assunti e loro quantità</a:t>
            </a:r>
          </a:p>
        </p:txBody>
      </p:sp>
      <p:graphicFrame>
        <p:nvGraphicFramePr>
          <p:cNvPr id="12" name="Group 43">
            <a:extLst>
              <a:ext uri="{FF2B5EF4-FFF2-40B4-BE49-F238E27FC236}">
                <a16:creationId xmlns="" xmlns:a16="http://schemas.microsoft.com/office/drawing/2014/main" id="{49768F9F-911F-884F-AFEE-147CFC231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3190204"/>
              </p:ext>
            </p:extLst>
          </p:nvPr>
        </p:nvGraphicFramePr>
        <p:xfrm>
          <a:off x="4857752" y="2928934"/>
          <a:ext cx="3643338" cy="2325632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COLAZIONE: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Latte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gr - pane 50 gr        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PRANZO: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Pasta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gr - pane 50 gr        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UI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vitello 100 gr -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insalata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gr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mela 200 gr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36">
            <a:extLst>
              <a:ext uri="{FF2B5EF4-FFF2-40B4-BE49-F238E27FC236}">
                <a16:creationId xmlns="" xmlns:a16="http://schemas.microsoft.com/office/drawing/2014/main" id="{64A7D15D-7040-9641-9A8A-3115A119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8" y="3643314"/>
            <a:ext cx="1183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FF3300"/>
                </a:solidFill>
                <a:latin typeface="+mj-lt"/>
              </a:rPr>
              <a:t>CHO 43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42844" y="2928934"/>
          <a:ext cx="4500596" cy="168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49"/>
                <a:gridCol w="1125149"/>
                <a:gridCol w="1125149"/>
                <a:gridCol w="112514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Pre</a:t>
                      </a:r>
                      <a:r>
                        <a:rPr lang="it-IT" sz="1600" dirty="0" smtClean="0"/>
                        <a:t>  colazione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 2 h dopo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Pre</a:t>
                      </a:r>
                      <a:r>
                        <a:rPr lang="it-IT" sz="1600" dirty="0" smtClean="0"/>
                        <a:t> pranzo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 h dopo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89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502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116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36">
            <a:extLst>
              <a:ext uri="{FF2B5EF4-FFF2-40B4-BE49-F238E27FC236}">
                <a16:creationId xmlns="" xmlns:a16="http://schemas.microsoft.com/office/drawing/2014/main" id="{64A7D15D-7040-9641-9A8A-3115A119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74" y="4857760"/>
            <a:ext cx="192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FF3300"/>
                </a:solidFill>
                <a:latin typeface="+mj-lt"/>
              </a:rPr>
              <a:t>CHO </a:t>
            </a:r>
            <a:r>
              <a:rPr lang="it-IT" altLang="it-IT" sz="2000" dirty="0" smtClean="0">
                <a:solidFill>
                  <a:srgbClr val="FF3300"/>
                </a:solidFill>
                <a:latin typeface="+mj-lt"/>
              </a:rPr>
              <a:t>112</a:t>
            </a:r>
            <a:endParaRPr lang="it-IT" altLang="it-IT" sz="20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5786" y="5143512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CALCOLO: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Colazione  43 g CHO:4 u = </a:t>
            </a:r>
            <a:r>
              <a:rPr lang="it-IT" sz="1600" dirty="0" smtClean="0">
                <a:solidFill>
                  <a:srgbClr val="002060"/>
                </a:solidFill>
              </a:rPr>
              <a:t>11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Pranzo 112 g CHO:10 u = 11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3857620" y="571501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500562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Rapporto I/</a:t>
            </a:r>
            <a:r>
              <a:rPr lang="it-IT" sz="1800" dirty="0" err="1" smtClean="0"/>
              <a:t>C=</a:t>
            </a:r>
            <a:r>
              <a:rPr lang="it-IT" sz="1800" dirty="0" smtClean="0"/>
              <a:t> 1:11</a:t>
            </a:r>
            <a:endParaRPr lang="it-IT" sz="1800" dirty="0"/>
          </a:p>
        </p:txBody>
      </p:sp>
    </p:spTree>
    <p:extLst>
      <p:ext uri="{BB962C8B-B14F-4D97-AF65-F5344CB8AC3E}">
        <p14:creationId xmlns="" xmlns:p14="http://schemas.microsoft.com/office/powerpoint/2010/main" val="8944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4" grpId="0" autoUpdateAnimBg="0"/>
      <p:bldP spid="16" grpId="0" autoUpdateAnimBg="0"/>
      <p:bldP spid="17" grpId="1"/>
      <p:bldP spid="13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6B2F591-C993-954F-8627-4467624C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5"/>
            <a:ext cx="6143668" cy="386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05700BD-681D-1B42-BB5E-9835746530D5}"/>
              </a:ext>
            </a:extLst>
          </p:cNvPr>
          <p:cNvSpPr txBox="1">
            <a:spLocks/>
          </p:cNvSpPr>
          <p:nvPr/>
        </p:nvSpPr>
        <p:spPr>
          <a:xfrm>
            <a:off x="245907" y="266741"/>
            <a:ext cx="7979065" cy="50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dirty="0" smtClean="0">
                <a:solidFill>
                  <a:srgbClr val="002060"/>
                </a:solidFill>
              </a:rPr>
              <a:t>Diversi metodi per un’unica </a:t>
            </a:r>
            <a:r>
              <a:rPr lang="it-IT" sz="2800" dirty="0" err="1" smtClean="0">
                <a:solidFill>
                  <a:srgbClr val="002060"/>
                </a:solidFill>
              </a:rPr>
              <a:t>persona…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250030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800" dirty="0" smtClean="0">
                <a:solidFill>
                  <a:srgbClr val="254660"/>
                </a:solidFill>
              </a:rPr>
              <a:t>Metodo del Peso 		       1 U / 11 gr</a:t>
            </a:r>
            <a:endParaRPr lang="it-IT" altLang="it-IT" sz="1800" dirty="0">
              <a:solidFill>
                <a:srgbClr val="2546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542926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800" dirty="0" smtClean="0">
                <a:solidFill>
                  <a:srgbClr val="254660"/>
                </a:solidFill>
              </a:rPr>
              <a:t>Metodo del </a:t>
            </a:r>
            <a:r>
              <a:rPr lang="it-IT" altLang="it-IT" sz="1800" dirty="0" smtClean="0">
                <a:solidFill>
                  <a:srgbClr val="254660"/>
                </a:solidFill>
              </a:rPr>
              <a:t>Diari</a:t>
            </a:r>
            <a:r>
              <a:rPr lang="it-IT" altLang="it-IT" sz="1800" dirty="0" smtClean="0">
                <a:solidFill>
                  <a:srgbClr val="254660"/>
                </a:solidFill>
              </a:rPr>
              <a:t>o</a:t>
            </a:r>
            <a:r>
              <a:rPr lang="it-IT" altLang="it-IT" sz="1800" dirty="0" smtClean="0">
                <a:solidFill>
                  <a:srgbClr val="254660"/>
                </a:solidFill>
              </a:rPr>
              <a:t>	     	1 U / 11 gr </a:t>
            </a:r>
            <a:r>
              <a:rPr lang="it-IT" altLang="it-IT" sz="1800" dirty="0" smtClean="0">
                <a:solidFill>
                  <a:srgbClr val="254660"/>
                </a:solidFill>
              </a:rPr>
              <a:t>colazione e pranzo</a:t>
            </a:r>
          </a:p>
          <a:p>
            <a:endParaRPr lang="it-IT" altLang="it-IT" sz="1800" dirty="0" smtClean="0">
              <a:solidFill>
                <a:srgbClr val="254660"/>
              </a:solidFill>
            </a:endParaRPr>
          </a:p>
          <a:p>
            <a:r>
              <a:rPr lang="it-IT" altLang="it-IT" sz="1800" dirty="0" smtClean="0">
                <a:solidFill>
                  <a:srgbClr val="254660"/>
                </a:solidFill>
              </a:rPr>
              <a:t>				1U / 9 gr cena 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000892" y="1714488"/>
            <a:ext cx="1222935" cy="2542302"/>
            <a:chOff x="7000892" y="1714488"/>
            <a:chExt cx="1222935" cy="25423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00892" y="1714488"/>
              <a:ext cx="1222935" cy="25423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14" name="Ovale 13"/>
            <p:cNvSpPr/>
            <p:nvPr/>
          </p:nvSpPr>
          <p:spPr>
            <a:xfrm>
              <a:off x="7072330" y="2857496"/>
              <a:ext cx="1143008" cy="214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42844" y="3214686"/>
            <a:ext cx="6215106" cy="2071702"/>
            <a:chOff x="785786" y="3214686"/>
            <a:chExt cx="5715040" cy="207170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785786" y="3214686"/>
              <a:ext cx="5649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1800" dirty="0" smtClean="0">
                  <a:solidFill>
                    <a:srgbClr val="254660"/>
                  </a:solidFill>
                </a:rPr>
                <a:t>Regola 500 		                       1 </a:t>
              </a:r>
              <a:r>
                <a:rPr lang="it-IT" altLang="it-IT" sz="1800" dirty="0" smtClean="0">
                  <a:solidFill>
                    <a:srgbClr val="254660"/>
                  </a:solidFill>
                </a:rPr>
                <a:t>U/ 11gr</a:t>
              </a:r>
              <a:endParaRPr lang="it-IT" altLang="it-IT" sz="1800" dirty="0" smtClean="0">
                <a:solidFill>
                  <a:srgbClr val="254660"/>
                </a:solidFill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4286248" y="3643314"/>
              <a:ext cx="2214578" cy="1643074"/>
              <a:chOff x="4286248" y="3643314"/>
              <a:chExt cx="2214578" cy="164307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00562" y="3643314"/>
                <a:ext cx="1904918" cy="16430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7" name="Ovale 16"/>
              <p:cNvSpPr/>
              <p:nvPr/>
            </p:nvSpPr>
            <p:spPr>
              <a:xfrm>
                <a:off x="4286248" y="4786322"/>
                <a:ext cx="2214578" cy="3571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" name="Gruppo 19"/>
          <p:cNvGrpSpPr/>
          <p:nvPr/>
        </p:nvGrpSpPr>
        <p:grpSpPr>
          <a:xfrm>
            <a:off x="214282" y="785794"/>
            <a:ext cx="7643866" cy="1643074"/>
            <a:chOff x="214282" y="785794"/>
            <a:chExt cx="7643866" cy="1643074"/>
          </a:xfrm>
        </p:grpSpPr>
        <p:sp>
          <p:nvSpPr>
            <p:cNvPr id="10" name="Rectangle 3">
              <a:extLst>
                <a:ext uri="{FF2B5EF4-FFF2-40B4-BE49-F238E27FC236}">
                  <a16:creationId xmlns="" xmlns:a16="http://schemas.microsoft.com/office/drawing/2014/main" id="{F8A7AA34-9A6C-AF40-89CA-449137F05C1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14282" y="1142984"/>
              <a:ext cx="7643866" cy="92869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it-IT" altLang="it-IT" sz="2000" i="1" dirty="0" smtClean="0">
                  <a:solidFill>
                    <a:srgbClr val="2546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Mirco</a:t>
              </a:r>
              <a:r>
                <a:rPr lang="it-IT" altLang="it-IT" sz="2000" b="1" i="1" dirty="0" smtClean="0">
                  <a:solidFill>
                    <a:srgbClr val="2546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78 Kg, 45 U/</a:t>
              </a:r>
              <a:r>
                <a:rPr lang="it-IT" altLang="it-IT" sz="2000" b="1" i="1" dirty="0" err="1" smtClean="0">
                  <a:solidFill>
                    <a:srgbClr val="2546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</a:t>
              </a:r>
              <a:r>
                <a:rPr lang="it-IT" altLang="it-IT" sz="2000" b="1" i="1" dirty="0" smtClean="0">
                  <a:solidFill>
                    <a:srgbClr val="2546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altLang="it-IT" sz="1600" b="1" i="1" dirty="0" smtClean="0">
                  <a:solidFill>
                    <a:srgbClr val="2546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 analogo rapido)</a:t>
              </a:r>
              <a:endParaRPr lang="it-IT" altLang="it-IT" sz="1600" i="1" dirty="0" smtClean="0">
                <a:solidFill>
                  <a:srgbClr val="254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buFontTx/>
                <a:buNone/>
              </a:pPr>
              <a:r>
                <a:rPr lang="it-IT" altLang="it-IT" sz="2000" b="0" dirty="0" smtClean="0">
                  <a:solidFill>
                    <a:srgbClr val="FF0000"/>
                  </a:solidFill>
                </a:rPr>
                <a:t>rapporto Insulina/carboidrati:</a:t>
              </a:r>
            </a:p>
            <a:p>
              <a:pPr algn="ctr">
                <a:buFontTx/>
                <a:buNone/>
              </a:pPr>
              <a:endParaRPr lang="it-IT" altLang="it-IT" b="1" dirty="0" smtClean="0">
                <a:solidFill>
                  <a:srgbClr val="FF0000"/>
                </a:solidFill>
              </a:endParaRPr>
            </a:p>
            <a:p>
              <a:pPr>
                <a:buFontTx/>
                <a:buNone/>
              </a:pPr>
              <a:endParaRPr lang="it-IT" altLang="it-IT" sz="3000" dirty="0" smtClean="0">
                <a:solidFill>
                  <a:srgbClr val="254660"/>
                </a:solidFill>
              </a:endParaRPr>
            </a:p>
            <a:p>
              <a:pPr>
                <a:buNone/>
              </a:pPr>
              <a:endParaRPr lang="it-IT" altLang="it-IT" sz="3000" b="1" dirty="0" smtClean="0">
                <a:solidFill>
                  <a:srgbClr val="254660"/>
                </a:solidFill>
              </a:endParaRPr>
            </a:p>
          </p:txBody>
        </p:sp>
        <p:pic>
          <p:nvPicPr>
            <p:cNvPr id="2053" name="Picture 5" descr="Risultati immagini per immagine simpatica ragazzo"/>
            <p:cNvPicPr>
              <a:picLocks noChangeAspect="1" noChangeArrowheads="1"/>
            </p:cNvPicPr>
            <p:nvPr/>
          </p:nvPicPr>
          <p:blipFill>
            <a:blip r:embed="rId5"/>
            <a:srcRect r="-3155" b="10092"/>
            <a:stretch>
              <a:fillRect/>
            </a:stretch>
          </p:blipFill>
          <p:spPr bwMode="auto">
            <a:xfrm>
              <a:off x="5786446" y="785794"/>
              <a:ext cx="1003614" cy="164307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7527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FBABEF3D-398C-914A-B7EF-73AA6677CAB1}"/>
              </a:ext>
            </a:extLst>
          </p:cNvPr>
          <p:cNvSpPr/>
          <p:nvPr/>
        </p:nvSpPr>
        <p:spPr>
          <a:xfrm>
            <a:off x="285720" y="3857628"/>
            <a:ext cx="6803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it-IT" sz="2000" dirty="0">
                <a:ea typeface="MS Mincho" panose="02020609040205080304" pitchFamily="49" charset="-128"/>
              </a:rPr>
              <a:t>CHO introdotti : rapporto </a:t>
            </a:r>
            <a:r>
              <a:rPr lang="it-IT" sz="2000" dirty="0" smtClean="0">
                <a:ea typeface="MS Mincho" panose="02020609040205080304" pitchFamily="49" charset="-128"/>
              </a:rPr>
              <a:t>Insulina/CHO </a:t>
            </a:r>
            <a:r>
              <a:rPr lang="it-IT" sz="2000" dirty="0">
                <a:ea typeface="MS Mincho" panose="02020609040205080304" pitchFamily="49" charset="-128"/>
              </a:rPr>
              <a:t>= UI necessarie</a:t>
            </a:r>
            <a:endParaRPr lang="it-IT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DE93CD1-BD63-E940-B37D-375DC1623458}"/>
              </a:ext>
            </a:extLst>
          </p:cNvPr>
          <p:cNvSpPr txBox="1"/>
          <p:nvPr/>
        </p:nvSpPr>
        <p:spPr>
          <a:xfrm>
            <a:off x="357158" y="4643446"/>
            <a:ext cx="7786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a typeface="MS Mincho" panose="02020609040205080304" pitchFamily="49" charset="-128"/>
              </a:rPr>
              <a:t>150 </a:t>
            </a:r>
            <a:r>
              <a:rPr lang="it-IT" sz="2000" dirty="0" smtClean="0">
                <a:ea typeface="MS Mincho" panose="02020609040205080304" pitchFamily="49" charset="-128"/>
              </a:rPr>
              <a:t>g            :          </a:t>
            </a:r>
            <a:r>
              <a:rPr lang="it-IT" sz="2000" dirty="0" smtClean="0">
                <a:solidFill>
                  <a:srgbClr val="FF0000"/>
                </a:solidFill>
                <a:ea typeface="MS Mincho" panose="02020609040205080304" pitchFamily="49" charset="-128"/>
              </a:rPr>
              <a:t>11(i/</a:t>
            </a:r>
            <a:r>
              <a:rPr lang="it-IT" sz="2000" dirty="0" err="1" smtClean="0">
                <a:solidFill>
                  <a:srgbClr val="FF0000"/>
                </a:solidFill>
                <a:ea typeface="MS Mincho" panose="02020609040205080304" pitchFamily="49" charset="-128"/>
              </a:rPr>
              <a:t>cho</a:t>
            </a:r>
            <a:r>
              <a:rPr lang="it-IT" sz="2000" dirty="0" smtClean="0">
                <a:solidFill>
                  <a:srgbClr val="FF0000"/>
                </a:solidFill>
                <a:ea typeface="MS Mincho" panose="02020609040205080304" pitchFamily="49" charset="-128"/>
              </a:rPr>
              <a:t> Mirco) </a:t>
            </a:r>
            <a:r>
              <a:rPr lang="it-IT" sz="2000" dirty="0" smtClean="0">
                <a:ea typeface="MS Mincho" panose="02020609040205080304" pitchFamily="49" charset="-128"/>
              </a:rPr>
              <a:t>              = </a:t>
            </a:r>
            <a:r>
              <a:rPr lang="it-IT" sz="2000" dirty="0" smtClean="0">
                <a:ea typeface="MS Mincho" panose="02020609040205080304" pitchFamily="49" charset="-128"/>
              </a:rPr>
              <a:t>13,5 </a:t>
            </a:r>
            <a:r>
              <a:rPr lang="it-IT" sz="2000" dirty="0" smtClean="0">
                <a:ea typeface="MS Mincho" panose="02020609040205080304" pitchFamily="49" charset="-128"/>
              </a:rPr>
              <a:t>U insulina</a:t>
            </a:r>
            <a:endParaRPr lang="it-IT" sz="2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214422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000" dirty="0" smtClean="0"/>
              <a:t>Individuare il peso dell’alimento  </a:t>
            </a:r>
            <a:r>
              <a:rPr lang="it-IT" sz="2000" dirty="0" smtClean="0">
                <a:solidFill>
                  <a:srgbClr val="0070C0"/>
                </a:solidFill>
              </a:rPr>
              <a:t>(</a:t>
            </a:r>
            <a:r>
              <a:rPr lang="it-IT" sz="2000" dirty="0" err="1" smtClean="0">
                <a:solidFill>
                  <a:srgbClr val="0070C0"/>
                </a:solidFill>
              </a:rPr>
              <a:t>es</a:t>
            </a:r>
            <a:r>
              <a:rPr lang="it-IT" sz="2000" dirty="0" smtClean="0">
                <a:solidFill>
                  <a:srgbClr val="0070C0"/>
                </a:solidFill>
              </a:rPr>
              <a:t> 1 pizza margherita, peso 300 g)</a:t>
            </a:r>
          </a:p>
          <a:p>
            <a:pPr marL="342900" indent="-342900">
              <a:buAutoNum type="arabicParenR"/>
            </a:pPr>
            <a:endParaRPr lang="it-IT" sz="20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2285992"/>
            <a:ext cx="7215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000" dirty="0" smtClean="0"/>
              <a:t>2) Questa quantità dell’alimento quanti CHO contiene?</a:t>
            </a:r>
          </a:p>
          <a:p>
            <a:pPr marL="342900" indent="-342900"/>
            <a:r>
              <a:rPr lang="it-IT" sz="2000" dirty="0" smtClean="0">
                <a:solidFill>
                  <a:srgbClr val="0070C0"/>
                </a:solidFill>
              </a:rPr>
              <a:t>( </a:t>
            </a:r>
            <a:r>
              <a:rPr lang="it-IT" sz="2000" dirty="0" err="1" smtClean="0">
                <a:solidFill>
                  <a:srgbClr val="0070C0"/>
                </a:solidFill>
              </a:rPr>
              <a:t>es</a:t>
            </a:r>
            <a:r>
              <a:rPr lang="it-IT" sz="2000" dirty="0" smtClean="0">
                <a:solidFill>
                  <a:srgbClr val="0070C0"/>
                </a:solidFill>
              </a:rPr>
              <a:t> 300 g </a:t>
            </a:r>
            <a:r>
              <a:rPr lang="it-IT" sz="2000" dirty="0" err="1" smtClean="0">
                <a:solidFill>
                  <a:srgbClr val="0070C0"/>
                </a:solidFill>
              </a:rPr>
              <a:t>pizza=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smtClean="0">
                <a:solidFill>
                  <a:srgbClr val="0070C0"/>
                </a:solidFill>
              </a:rPr>
              <a:t>150 </a:t>
            </a:r>
            <a:r>
              <a:rPr lang="it-IT" sz="2000" dirty="0" smtClean="0">
                <a:solidFill>
                  <a:srgbClr val="0070C0"/>
                </a:solidFill>
              </a:rPr>
              <a:t>g CHO)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42860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Facciamo una </a:t>
            </a:r>
            <a:r>
              <a:rPr lang="it-IT" sz="2000" dirty="0" err="1" smtClean="0">
                <a:solidFill>
                  <a:srgbClr val="FF0000"/>
                </a:solidFill>
              </a:rPr>
              <a:t>prova…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2" name="Picture 5" descr="Risultati immagini per immagine simpatica ragazzo"/>
          <p:cNvPicPr>
            <a:picLocks noChangeAspect="1" noChangeArrowheads="1"/>
          </p:cNvPicPr>
          <p:nvPr/>
        </p:nvPicPr>
        <p:blipFill>
          <a:blip r:embed="rId2"/>
          <a:srcRect r="-3155" b="10092"/>
          <a:stretch>
            <a:fillRect/>
          </a:stretch>
        </p:blipFill>
        <p:spPr bwMode="auto">
          <a:xfrm>
            <a:off x="6143636" y="571480"/>
            <a:ext cx="1003614" cy="1643074"/>
          </a:xfrm>
          <a:prstGeom prst="rect">
            <a:avLst/>
          </a:prstGeom>
          <a:noFill/>
        </p:spPr>
      </p:pic>
      <p:grpSp>
        <p:nvGrpSpPr>
          <p:cNvPr id="10" name="Gruppo 9"/>
          <p:cNvGrpSpPr/>
          <p:nvPr/>
        </p:nvGrpSpPr>
        <p:grpSpPr>
          <a:xfrm>
            <a:off x="2643174" y="5357826"/>
            <a:ext cx="4857784" cy="1182178"/>
            <a:chOff x="2643174" y="5357826"/>
            <a:chExt cx="4857784" cy="11821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5357826"/>
              <a:ext cx="2262193" cy="118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CasellaDiTesto 8"/>
            <p:cNvSpPr txBox="1"/>
            <p:nvPr/>
          </p:nvSpPr>
          <p:spPr>
            <a:xfrm>
              <a:off x="5286380" y="5643578"/>
              <a:ext cx="2214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rgbClr val="FF0000"/>
                  </a:solidFill>
                </a:rPr>
                <a:t>Quante unità insulina  ???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1A2CCFC-8C6A-BE4B-9DB8-A5162C574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5995105" cy="3896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04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mmagine 2">
            <a:extLst>
              <a:ext uri="{FF2B5EF4-FFF2-40B4-BE49-F238E27FC236}">
                <a16:creationId xmlns="" xmlns:a16="http://schemas.microsoft.com/office/drawing/2014/main" id="{B4B52309-5E16-8D4D-A986-8EE78991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790700"/>
            <a:ext cx="749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D0FDC7-BD2D-3644-B9C0-9BEC1B66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VI passo: </a:t>
            </a:r>
            <a:r>
              <a:rPr lang="it-IT"/>
              <a:t>le correzioni e</a:t>
            </a:r>
            <a:br>
              <a:rPr lang="it-IT"/>
            </a:br>
            <a:r>
              <a:rPr lang="it-IT"/>
              <a:t>il </a:t>
            </a:r>
            <a:r>
              <a:rPr lang="it-IT" dirty="0"/>
              <a:t>fattore di sensibilità insulinico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6689D6BF-DA46-824C-83ED-164432AD7322}"/>
              </a:ext>
            </a:extLst>
          </p:cNvPr>
          <p:cNvSpPr/>
          <p:nvPr/>
        </p:nvSpPr>
        <p:spPr>
          <a:xfrm>
            <a:off x="642910" y="2000240"/>
            <a:ext cx="61226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dirty="0" smtClean="0">
                <a:ea typeface="MS Mincho" panose="02020609040205080304" pitchFamily="49" charset="-128"/>
              </a:rPr>
              <a:t>E se la </a:t>
            </a:r>
            <a:r>
              <a:rPr lang="it-IT" sz="1400" dirty="0">
                <a:ea typeface="MS Mincho" panose="02020609040205080304" pitchFamily="49" charset="-128"/>
              </a:rPr>
              <a:t>glicemia </a:t>
            </a:r>
            <a:r>
              <a:rPr lang="it-IT" sz="1400" dirty="0" smtClean="0">
                <a:ea typeface="MS Mincho" panose="02020609040205080304" pitchFamily="49" charset="-128"/>
              </a:rPr>
              <a:t>è troppo </a:t>
            </a:r>
            <a:r>
              <a:rPr lang="it-IT" sz="1400" dirty="0">
                <a:ea typeface="MS Mincho" panose="02020609040205080304" pitchFamily="49" charset="-128"/>
              </a:rPr>
              <a:t>alta prima di un </a:t>
            </a:r>
            <a:r>
              <a:rPr lang="it-IT" sz="1400" dirty="0" smtClean="0">
                <a:ea typeface="MS Mincho" panose="02020609040205080304" pitchFamily="49" charset="-128"/>
              </a:rPr>
              <a:t>pasto?</a:t>
            </a:r>
          </a:p>
          <a:p>
            <a:pPr>
              <a:spcAft>
                <a:spcPts val="0"/>
              </a:spcAft>
            </a:pPr>
            <a:endParaRPr lang="it-IT" sz="1400" dirty="0" smtClean="0"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it-IT" sz="1400" dirty="0" smtClean="0">
                <a:ea typeface="MS Mincho" panose="02020609040205080304" pitchFamily="49" charset="-128"/>
              </a:rPr>
              <a:t>Oppure se riscontro una glicemia elevata lontano dai pasti,  come posso adeguare </a:t>
            </a:r>
            <a:r>
              <a:rPr lang="it-IT" sz="1400" dirty="0">
                <a:ea typeface="MS Mincho" panose="02020609040205080304" pitchFamily="49" charset="-128"/>
              </a:rPr>
              <a:t>la dose </a:t>
            </a:r>
            <a:r>
              <a:rPr lang="it-IT" sz="1400" dirty="0" smtClean="0">
                <a:ea typeface="MS Mincho" panose="02020609040205080304" pitchFamily="49" charset="-128"/>
              </a:rPr>
              <a:t>supplementare di insulina, da assumere per effettuare una correzione adeguata?</a:t>
            </a:r>
            <a:endParaRPr lang="it-IT" sz="1400" dirty="0">
              <a:ea typeface="MS Mincho" panose="02020609040205080304" pitchFamily="49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40719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Per ogni paziente è differente</a:t>
            </a:r>
            <a:endParaRPr lang="it-IT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5786" y="464344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E’ correlato al peso: i soggetti </a:t>
            </a:r>
            <a:r>
              <a:rPr lang="it-IT" sz="1800" i="1" dirty="0" smtClean="0">
                <a:solidFill>
                  <a:srgbClr val="0070C0"/>
                </a:solidFill>
              </a:rPr>
              <a:t>più magri, e più attivi  </a:t>
            </a:r>
            <a:r>
              <a:rPr lang="it-IT" sz="1800" dirty="0" smtClean="0"/>
              <a:t>hanno tendenzialmente </a:t>
            </a:r>
            <a:r>
              <a:rPr lang="it-IT" sz="1800" dirty="0" smtClean="0">
                <a:solidFill>
                  <a:srgbClr val="0070C0"/>
                </a:solidFill>
              </a:rPr>
              <a:t>MAGGIORE sensibilità all’insulina.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Soggetti sovrappeso hanno minore sensibilità all’insulina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8662" y="585789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E’ correlato al dosaggio complessivo di insulina giornaliero</a:t>
            </a:r>
            <a:endParaRPr lang="it-IT" sz="1800" dirty="0">
              <a:solidFill>
                <a:srgbClr val="00206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42844" y="3286124"/>
            <a:ext cx="8001056" cy="584775"/>
            <a:chOff x="142844" y="3286124"/>
            <a:chExt cx="8001056" cy="584775"/>
          </a:xfrm>
        </p:grpSpPr>
        <p:sp>
          <p:nvSpPr>
            <p:cNvPr id="6" name="CasellaDiTesto 5"/>
            <p:cNvSpPr txBox="1"/>
            <p:nvPr/>
          </p:nvSpPr>
          <p:spPr>
            <a:xfrm>
              <a:off x="357158" y="3286124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CONOSCERE IL PROPRIO FATTORE </a:t>
              </a:r>
              <a:r>
                <a:rPr lang="it-IT" sz="18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</a:t>
              </a:r>
              <a:r>
                <a:rPr lang="it-IT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8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SENSIBILITà</a:t>
              </a:r>
              <a:r>
                <a:rPr lang="it-IT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800" dirty="0" smtClean="0">
                  <a:solidFill>
                    <a:srgbClr val="FF0000"/>
                  </a:solidFill>
                </a:rPr>
                <a:t>(</a:t>
              </a:r>
              <a:r>
                <a:rPr lang="it-IT" sz="1400" dirty="0" smtClean="0">
                  <a:solidFill>
                    <a:srgbClr val="FF0000"/>
                  </a:solidFill>
                </a:rPr>
                <a:t>O FATTORE </a:t>
              </a:r>
              <a:r>
                <a:rPr lang="it-IT" sz="1400" dirty="0" err="1" smtClean="0">
                  <a:solidFill>
                    <a:srgbClr val="FF0000"/>
                  </a:solidFill>
                </a:rPr>
                <a:t>DI</a:t>
              </a:r>
              <a:r>
                <a:rPr lang="it-IT" sz="1400" dirty="0" smtClean="0">
                  <a:solidFill>
                    <a:srgbClr val="FF0000"/>
                  </a:solidFill>
                </a:rPr>
                <a:t> CORREZIONE)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142844" y="3357562"/>
              <a:ext cx="21431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8141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05700BD-681D-1B42-BB5E-9835746530D5}"/>
              </a:ext>
            </a:extLst>
          </p:cNvPr>
          <p:cNvSpPr txBox="1">
            <a:spLocks/>
          </p:cNvSpPr>
          <p:nvPr/>
        </p:nvSpPr>
        <p:spPr>
          <a:xfrm>
            <a:off x="245907" y="266741"/>
            <a:ext cx="7979065" cy="50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52FED02-0EEA-7A40-97D7-B4CC009D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0098" y="2285992"/>
            <a:ext cx="6429420" cy="1571636"/>
          </a:xfrm>
        </p:spPr>
        <p:txBody>
          <a:bodyPr>
            <a:normAutofit fontScale="85000" lnSpcReduction="10000"/>
          </a:bodyPr>
          <a:lstStyle/>
          <a:p>
            <a:pPr lvl="4" algn="just">
              <a:buNone/>
            </a:pPr>
            <a:r>
              <a:rPr lang="it-IT" sz="2000" dirty="0" smtClean="0">
                <a:solidFill>
                  <a:srgbClr val="254660"/>
                </a:solidFill>
              </a:rPr>
              <a:t>1800 : DOSE TOT  </a:t>
            </a:r>
            <a:r>
              <a:rPr lang="it-IT" sz="2000" dirty="0" err="1" smtClean="0">
                <a:solidFill>
                  <a:srgbClr val="254660"/>
                </a:solidFill>
              </a:rPr>
              <a:t>DI</a:t>
            </a:r>
            <a:r>
              <a:rPr lang="it-IT" sz="2000" dirty="0" smtClean="0">
                <a:solidFill>
                  <a:srgbClr val="254660"/>
                </a:solidFill>
              </a:rPr>
              <a:t> INSULINA GIORNALIERO</a:t>
            </a:r>
          </a:p>
          <a:p>
            <a:pPr lvl="4" algn="just">
              <a:buNone/>
            </a:pPr>
            <a:r>
              <a:rPr lang="it-IT" sz="2000" dirty="0" smtClean="0">
                <a:solidFill>
                  <a:srgbClr val="254660"/>
                </a:solidFill>
              </a:rPr>
              <a:t>						(</a:t>
            </a:r>
            <a:r>
              <a:rPr lang="it-IT" sz="2000" dirty="0" err="1" smtClean="0">
                <a:solidFill>
                  <a:srgbClr val="254660"/>
                </a:solidFill>
              </a:rPr>
              <a:t>rapida+</a:t>
            </a:r>
            <a:r>
              <a:rPr lang="it-IT" sz="2000" dirty="0" smtClean="0">
                <a:solidFill>
                  <a:srgbClr val="254660"/>
                </a:solidFill>
              </a:rPr>
              <a:t> lenta)</a:t>
            </a:r>
          </a:p>
          <a:p>
            <a:pPr algn="just"/>
            <a:endParaRPr lang="it-IT" sz="2000" dirty="0" smtClean="0">
              <a:solidFill>
                <a:srgbClr val="254660"/>
              </a:solidFill>
            </a:endParaRPr>
          </a:p>
          <a:p>
            <a:pPr lvl="6" algn="just">
              <a:buNone/>
            </a:pPr>
            <a:r>
              <a:rPr lang="it-IT" sz="2000" dirty="0" smtClean="0">
                <a:solidFill>
                  <a:srgbClr val="254660"/>
                </a:solidFill>
              </a:rPr>
              <a:t>               =</a:t>
            </a:r>
          </a:p>
          <a:p>
            <a:pPr lvl="6" algn="just">
              <a:buNone/>
            </a:pPr>
            <a:endParaRPr lang="it-IT" sz="2000" dirty="0">
              <a:solidFill>
                <a:srgbClr val="2546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 smtClean="0">
                <a:solidFill>
                  <a:srgbClr val="FF0000"/>
                </a:solidFill>
              </a:rPr>
              <a:t>Il Fattore di sensibilità</a:t>
            </a:r>
            <a:endParaRPr lang="it-IT" sz="2800" b="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596" y="128586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REGOLA DEL 1800 ( analogo ultrarapido), </a:t>
            </a:r>
            <a:r>
              <a:rPr lang="it-IT" sz="1200" b="0" dirty="0" smtClean="0"/>
              <a:t>1500 per insulina umana</a:t>
            </a:r>
            <a:endParaRPr lang="it-IT" sz="1200" b="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14480" y="421481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fontAlgn="base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>
                <a:solidFill>
                  <a:srgbClr val="254660"/>
                </a:solidFill>
              </a:rPr>
              <a:t>RIDUZIONE DELLA GLICEMIA  in mg/dl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281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85720" y="571480"/>
            <a:ext cx="8358246" cy="4142842"/>
            <a:chOff x="357158" y="3929066"/>
            <a:chExt cx="7006525" cy="4142842"/>
          </a:xfrm>
        </p:grpSpPr>
        <p:sp>
          <p:nvSpPr>
            <p:cNvPr id="5" name="CasellaDiTesto 4"/>
            <p:cNvSpPr txBox="1"/>
            <p:nvPr/>
          </p:nvSpPr>
          <p:spPr>
            <a:xfrm>
              <a:off x="357158" y="4286256"/>
              <a:ext cx="700652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</a:rPr>
                <a:t>Una </a:t>
              </a:r>
              <a:r>
                <a:rPr lang="it-IT" sz="1800" dirty="0" err="1" smtClean="0">
                  <a:solidFill>
                    <a:srgbClr val="FF0000"/>
                  </a:solidFill>
                </a:rPr>
                <a:t>prova…</a:t>
              </a:r>
              <a:endParaRPr lang="it-IT" sz="1800" dirty="0" smtClean="0">
                <a:solidFill>
                  <a:srgbClr val="FF0000"/>
                </a:solidFill>
              </a:endParaRPr>
            </a:p>
            <a:p>
              <a:endParaRPr lang="it-IT" sz="1800" dirty="0" smtClean="0">
                <a:solidFill>
                  <a:srgbClr val="FF0000"/>
                </a:solidFill>
              </a:endParaRPr>
            </a:p>
            <a:p>
              <a:endParaRPr lang="it-IT" sz="1800" dirty="0" smtClean="0">
                <a:solidFill>
                  <a:srgbClr val="FF0000"/>
                </a:solidFill>
              </a:endParaRPr>
            </a:p>
            <a:p>
              <a:r>
                <a:rPr lang="it-IT" sz="1800" dirty="0" smtClean="0"/>
                <a:t>Mirco assume tot 45 U/</a:t>
              </a:r>
              <a:r>
                <a:rPr lang="it-IT" sz="1800" dirty="0" err="1" smtClean="0"/>
                <a:t>die</a:t>
              </a:r>
              <a:endParaRPr lang="it-IT" sz="1800" dirty="0" smtClean="0"/>
            </a:p>
            <a:p>
              <a:endParaRPr lang="it-IT" sz="1800" dirty="0" smtClean="0"/>
            </a:p>
            <a:p>
              <a:endParaRPr lang="it-IT" sz="1800" dirty="0" smtClean="0"/>
            </a:p>
            <a:p>
              <a:endParaRPr lang="it-IT" sz="1800" dirty="0" smtClean="0"/>
            </a:p>
            <a:p>
              <a:r>
                <a:rPr lang="it-IT" sz="1800" dirty="0" smtClean="0"/>
                <a:t>1800: 45 = 40      1unità insulina abbassa di 40mg </a:t>
              </a:r>
              <a:r>
                <a:rPr lang="it-IT" sz="1400" dirty="0" smtClean="0"/>
                <a:t>la glicemia di Mirco</a:t>
              </a:r>
            </a:p>
            <a:p>
              <a:endParaRPr lang="it-IT" sz="1400" dirty="0" smtClean="0"/>
            </a:p>
            <a:p>
              <a:endParaRPr lang="it-IT" sz="1400" dirty="0" smtClean="0"/>
            </a:p>
            <a:p>
              <a:r>
                <a:rPr lang="it-IT" sz="1400" dirty="0" smtClean="0"/>
                <a:t>FATTORE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SENSIBILITà</a:t>
              </a:r>
              <a:r>
                <a:rPr lang="it-IT" sz="1400" dirty="0" smtClean="0"/>
                <a:t> 1:40</a:t>
              </a:r>
            </a:p>
            <a:p>
              <a:endParaRPr lang="it-IT" sz="1800" dirty="0" smtClean="0"/>
            </a:p>
            <a:p>
              <a:endParaRPr lang="it-IT" sz="1800" dirty="0" smtClean="0"/>
            </a:p>
            <a:p>
              <a:endParaRPr lang="it-IT" sz="1800" dirty="0"/>
            </a:p>
          </p:txBody>
        </p:sp>
        <p:pic>
          <p:nvPicPr>
            <p:cNvPr id="6" name="Picture 5" descr="Risultati immagini per immagine simpatica ragazzo"/>
            <p:cNvPicPr>
              <a:picLocks noChangeAspect="1" noChangeArrowheads="1"/>
            </p:cNvPicPr>
            <p:nvPr/>
          </p:nvPicPr>
          <p:blipFill>
            <a:blip r:embed="rId2"/>
            <a:srcRect r="-3155" b="10092"/>
            <a:stretch>
              <a:fillRect/>
            </a:stretch>
          </p:blipFill>
          <p:spPr bwMode="auto">
            <a:xfrm>
              <a:off x="5028175" y="3929066"/>
              <a:ext cx="958157" cy="1643074"/>
            </a:xfrm>
            <a:prstGeom prst="rect">
              <a:avLst/>
            </a:prstGeom>
            <a:noFill/>
          </p:spPr>
        </p:pic>
      </p:grpSp>
      <p:sp>
        <p:nvSpPr>
          <p:cNvPr id="7" name="CasellaDiTesto 6"/>
          <p:cNvSpPr txBox="1"/>
          <p:nvPr/>
        </p:nvSpPr>
        <p:spPr>
          <a:xfrm>
            <a:off x="428596" y="471488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Stick</a:t>
            </a:r>
            <a:r>
              <a:rPr lang="it-IT" sz="1800" dirty="0" smtClean="0"/>
              <a:t> glicemico: 210   (target glicemico 90-130)</a:t>
            </a:r>
            <a:endParaRPr lang="it-IT" sz="1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5786" y="55007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210-130= 80 mg/dl   /40    2 unità di insulina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5683B3D1-E155-CC48-B5A6-95C1BE4B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50"/>
            <a:ext cx="8143932" cy="10001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1500" dirty="0" smtClean="0">
                <a:solidFill>
                  <a:srgbClr val="254660"/>
                </a:solidFill>
              </a:rPr>
              <a:t>	</a:t>
            </a:r>
            <a:r>
              <a:rPr lang="it-IT" sz="1500" b="1" dirty="0" smtClean="0">
                <a:solidFill>
                  <a:srgbClr val="254660"/>
                </a:solidFill>
              </a:rPr>
              <a:t>Ora </a:t>
            </a:r>
            <a:r>
              <a:rPr lang="it-IT" sz="1500" b="1" dirty="0">
                <a:solidFill>
                  <a:srgbClr val="254660"/>
                </a:solidFill>
              </a:rPr>
              <a:t>che la migliore disponibilità </a:t>
            </a:r>
            <a:r>
              <a:rPr lang="it-IT" sz="1500" b="1" dirty="0" smtClean="0">
                <a:solidFill>
                  <a:srgbClr val="254660"/>
                </a:solidFill>
              </a:rPr>
              <a:t>dei SENSORI PER GLICEMIA ha </a:t>
            </a:r>
            <a:r>
              <a:rPr lang="it-IT" sz="1500" b="1" dirty="0">
                <a:solidFill>
                  <a:srgbClr val="254660"/>
                </a:solidFill>
              </a:rPr>
              <a:t>reso il monitoraggio </a:t>
            </a:r>
            <a:r>
              <a:rPr lang="it-IT" sz="1500" b="1" dirty="0" smtClean="0">
                <a:solidFill>
                  <a:srgbClr val="254660"/>
                </a:solidFill>
              </a:rPr>
              <a:t>GIORNALIERO più </a:t>
            </a:r>
            <a:r>
              <a:rPr lang="it-IT" sz="1500" b="1" dirty="0">
                <a:solidFill>
                  <a:srgbClr val="254660"/>
                </a:solidFill>
              </a:rPr>
              <a:t>facile e </a:t>
            </a:r>
            <a:r>
              <a:rPr lang="it-IT" sz="1500" b="1" dirty="0" smtClean="0">
                <a:solidFill>
                  <a:srgbClr val="254660"/>
                </a:solidFill>
              </a:rPr>
              <a:t>significativo</a:t>
            </a:r>
            <a:r>
              <a:rPr lang="it-IT" sz="1500" b="1" dirty="0">
                <a:solidFill>
                  <a:srgbClr val="254660"/>
                </a:solidFill>
              </a:rPr>
              <a:t>, la </a:t>
            </a:r>
            <a:r>
              <a:rPr lang="it-IT" sz="1500" b="1" i="1" dirty="0">
                <a:solidFill>
                  <a:srgbClr val="0070C0"/>
                </a:solidFill>
              </a:rPr>
              <a:t>variabilità glicemica </a:t>
            </a:r>
            <a:r>
              <a:rPr lang="it-IT" sz="1500" b="1" dirty="0">
                <a:solidFill>
                  <a:srgbClr val="254660"/>
                </a:solidFill>
              </a:rPr>
              <a:t>sta emergendo come un </a:t>
            </a:r>
            <a:r>
              <a:rPr lang="it-IT" sz="1500" b="1" i="1" u="sng" dirty="0">
                <a:solidFill>
                  <a:srgbClr val="0070C0"/>
                </a:solidFill>
              </a:rPr>
              <a:t>ulteriore obiettivo </a:t>
            </a:r>
            <a:r>
              <a:rPr lang="it-IT" sz="1500" b="1" i="1" u="sng" dirty="0" smtClean="0">
                <a:solidFill>
                  <a:srgbClr val="0070C0"/>
                </a:solidFill>
              </a:rPr>
              <a:t>glicemico</a:t>
            </a:r>
            <a:r>
              <a:rPr lang="it-IT" sz="1500" b="1" i="1" dirty="0" smtClean="0">
                <a:solidFill>
                  <a:srgbClr val="0070C0"/>
                </a:solidFill>
              </a:rPr>
              <a:t>, oltre ai TARGET GLICEMICI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05700BD-681D-1B42-BB5E-9835746530D5}"/>
              </a:ext>
            </a:extLst>
          </p:cNvPr>
          <p:cNvSpPr txBox="1">
            <a:spLocks/>
          </p:cNvSpPr>
          <p:nvPr/>
        </p:nvSpPr>
        <p:spPr>
          <a:xfrm>
            <a:off x="214282" y="5214950"/>
            <a:ext cx="8153828" cy="50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100" b="0" i="1" dirty="0">
                <a:solidFill>
                  <a:srgbClr val="002060"/>
                </a:solidFill>
              </a:rPr>
              <a:t>Ruolo della variabilità glicemica: </a:t>
            </a:r>
            <a:r>
              <a:rPr lang="it-IT" sz="1100" b="0" i="1" dirty="0" err="1">
                <a:solidFill>
                  <a:srgbClr val="002060"/>
                </a:solidFill>
              </a:rPr>
              <a:t>Glycaemic</a:t>
            </a:r>
            <a:r>
              <a:rPr lang="it-IT" sz="1100" b="0" i="1" dirty="0">
                <a:solidFill>
                  <a:srgbClr val="002060"/>
                </a:solidFill>
              </a:rPr>
              <a:t> </a:t>
            </a:r>
            <a:r>
              <a:rPr lang="it-IT" sz="1100" b="0" i="1" dirty="0" err="1">
                <a:solidFill>
                  <a:srgbClr val="002060"/>
                </a:solidFill>
              </a:rPr>
              <a:t>variability</a:t>
            </a:r>
            <a:r>
              <a:rPr lang="it-IT" sz="1100" b="0" i="1" dirty="0">
                <a:solidFill>
                  <a:srgbClr val="002060"/>
                </a:solidFill>
              </a:rPr>
              <a:t> in </a:t>
            </a:r>
            <a:r>
              <a:rPr lang="it-IT" sz="1100" b="0" i="1" dirty="0" err="1">
                <a:solidFill>
                  <a:srgbClr val="002060"/>
                </a:solidFill>
              </a:rPr>
              <a:t>diabetes</a:t>
            </a:r>
            <a:r>
              <a:rPr lang="it-IT" sz="1100" b="0" i="1" dirty="0">
                <a:solidFill>
                  <a:srgbClr val="002060"/>
                </a:solidFill>
              </a:rPr>
              <a:t>: </a:t>
            </a:r>
            <a:r>
              <a:rPr lang="it-IT" sz="1100" b="0" i="1" dirty="0" err="1">
                <a:solidFill>
                  <a:srgbClr val="002060"/>
                </a:solidFill>
              </a:rPr>
              <a:t>clinical</a:t>
            </a:r>
            <a:r>
              <a:rPr lang="it-IT" sz="1100" b="0" i="1" dirty="0">
                <a:solidFill>
                  <a:srgbClr val="002060"/>
                </a:solidFill>
              </a:rPr>
              <a:t> and </a:t>
            </a:r>
            <a:r>
              <a:rPr lang="it-IT" sz="1100" b="0" i="1" dirty="0" err="1">
                <a:solidFill>
                  <a:srgbClr val="002060"/>
                </a:solidFill>
              </a:rPr>
              <a:t>therapeutic</a:t>
            </a:r>
            <a:r>
              <a:rPr lang="it-IT" sz="1100" b="0" i="1" dirty="0">
                <a:solidFill>
                  <a:srgbClr val="002060"/>
                </a:solidFill>
              </a:rPr>
              <a:t> </a:t>
            </a:r>
            <a:r>
              <a:rPr lang="it-IT" sz="1100" b="0" i="1" dirty="0" err="1">
                <a:solidFill>
                  <a:srgbClr val="002060"/>
                </a:solidFill>
              </a:rPr>
              <a:t>implications</a:t>
            </a:r>
            <a:r>
              <a:rPr lang="it-IT" sz="1100" b="0" i="1" dirty="0">
                <a:solidFill>
                  <a:srgbClr val="002060"/>
                </a:solidFill>
              </a:rPr>
              <a:t>  Antonio Ceriello, Louis </a:t>
            </a:r>
            <a:r>
              <a:rPr lang="it-IT" sz="1100" b="0" i="1" dirty="0" err="1">
                <a:solidFill>
                  <a:srgbClr val="002060"/>
                </a:solidFill>
              </a:rPr>
              <a:t>Monnier</a:t>
            </a:r>
            <a:r>
              <a:rPr lang="it-IT" sz="1100" b="0" i="1" dirty="0">
                <a:solidFill>
                  <a:srgbClr val="002060"/>
                </a:solidFill>
              </a:rPr>
              <a:t>, David </a:t>
            </a:r>
            <a:r>
              <a:rPr lang="it-IT" sz="1100" b="0" i="1" dirty="0" err="1">
                <a:solidFill>
                  <a:srgbClr val="002060"/>
                </a:solidFill>
              </a:rPr>
              <a:t>Owens</a:t>
            </a:r>
            <a:r>
              <a:rPr lang="it-IT" sz="1100" b="0" i="1" dirty="0">
                <a:solidFill>
                  <a:srgbClr val="002060"/>
                </a:solidFill>
              </a:rPr>
              <a:t>  www.thelancet.com/diabetes-endocrinology </a:t>
            </a:r>
            <a:r>
              <a:rPr lang="it-IT" sz="1100" b="0" i="1" dirty="0" err="1">
                <a:solidFill>
                  <a:srgbClr val="002060"/>
                </a:solidFill>
              </a:rPr>
              <a:t>Vol</a:t>
            </a:r>
            <a:r>
              <a:rPr lang="it-IT" sz="1100" b="0" i="1" dirty="0">
                <a:solidFill>
                  <a:srgbClr val="002060"/>
                </a:solidFill>
              </a:rPr>
              <a:t> 7 March 2019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8596" y="3000372"/>
            <a:ext cx="77867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rgbClr val="254660"/>
                </a:solidFill>
                <a:latin typeface="+mn-lt"/>
                <a:ea typeface="+mn-ea"/>
              </a:rPr>
              <a:t>Dal 2015 sono emerse anche nuove prove che documentano che </a:t>
            </a:r>
            <a:r>
              <a:rPr lang="it-IT" sz="1500" dirty="0" smtClean="0">
                <a:solidFill>
                  <a:srgbClr val="0070C0"/>
                </a:solidFill>
                <a:latin typeface="+mn-lt"/>
                <a:ea typeface="+mn-ea"/>
              </a:rPr>
              <a:t>MIGLIORARE la   variabilità glicemica </a:t>
            </a:r>
            <a:r>
              <a:rPr lang="it-IT" sz="1500" dirty="0" smtClean="0">
                <a:solidFill>
                  <a:srgbClr val="254660"/>
                </a:solidFill>
                <a:latin typeface="+mn-lt"/>
                <a:ea typeface="+mn-ea"/>
              </a:rPr>
              <a:t> può ridurre  la comparsa di complicanze sia nel diabete di tipo 1 che di tipo 2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034" y="428604"/>
            <a:ext cx="657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…Ma</a:t>
            </a:r>
            <a:r>
              <a:rPr lang="it-IT" sz="1600" dirty="0" smtClean="0">
                <a:solidFill>
                  <a:srgbClr val="FF0000"/>
                </a:solidFill>
              </a:rPr>
              <a:t> è così importante fare tutti questi calcoli??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9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CasellaDiTesto 7">
            <a:extLst>
              <a:ext uri="{FF2B5EF4-FFF2-40B4-BE49-F238E27FC236}">
                <a16:creationId xmlns="" xmlns:a16="http://schemas.microsoft.com/office/drawing/2014/main" id="{4E8E2A48-F856-5C46-AD71-3983B0E6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2071678"/>
            <a:ext cx="5972617" cy="7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6" tIns="45598" rIns="91196" bIns="45598">
            <a:spAutoFit/>
          </a:bodyPr>
          <a:lstStyle>
            <a:lvl1pPr defTabSz="9017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17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17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17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17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i="1" dirty="0" smtClean="0">
                <a:solidFill>
                  <a:srgbClr val="FFC000"/>
                </a:solidFill>
              </a:rPr>
              <a:t>Grazie per l’attenzione !</a:t>
            </a:r>
            <a:endParaRPr lang="it-IT" altLang="it-IT" sz="4000" i="1" dirty="0">
              <a:solidFill>
                <a:srgbClr val="FFC000"/>
              </a:solidFill>
            </a:endParaRPr>
          </a:p>
        </p:txBody>
      </p:sp>
      <p:sp>
        <p:nvSpPr>
          <p:cNvPr id="147459" name="CasellaDiTesto 2">
            <a:extLst>
              <a:ext uri="{FF2B5EF4-FFF2-40B4-BE49-F238E27FC236}">
                <a16:creationId xmlns="" xmlns:a16="http://schemas.microsoft.com/office/drawing/2014/main" id="{77235761-1DB1-E54E-8D2A-46F49D82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03200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9458" name="Picture 2" descr="natale dol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429000"/>
            <a:ext cx="3429024" cy="1915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6668E35-1FD4-0B42-A1A7-2334DDC9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6842721" cy="1320800"/>
          </a:xfrm>
        </p:spPr>
        <p:txBody>
          <a:bodyPr/>
          <a:lstStyle/>
          <a:p>
            <a:r>
              <a:rPr lang="it-IT" dirty="0"/>
              <a:t>I passo: conoscere i carboidrati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55B07185-5E8C-B847-902E-09B6813FF04B}"/>
              </a:ext>
            </a:extLst>
          </p:cNvPr>
          <p:cNvSpPr/>
          <p:nvPr/>
        </p:nvSpPr>
        <p:spPr>
          <a:xfrm>
            <a:off x="755576" y="2348880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>
                <a:ea typeface="MS Mincho" panose="02020609040205080304" pitchFamily="49" charset="-128"/>
              </a:rPr>
              <a:t>I nutrienti si suddividono in tre categorie: , zuccheri, ovvero carboidrati, lipidi o grassi, e proteine. </a:t>
            </a:r>
          </a:p>
          <a:p>
            <a:pPr>
              <a:spcAft>
                <a:spcPts val="0"/>
              </a:spcAft>
            </a:pPr>
            <a:endParaRPr lang="it-IT" sz="2000" dirty="0"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ea typeface="MS Mincho" panose="02020609040205080304" pitchFamily="49" charset="-128"/>
              </a:rPr>
              <a:t>C’è in più una quarta categoria costituita dall'alcool, il quale non è un nutriente vero e proprio ma fa parte della culturale alimentare dell'uomo da millenni.</a:t>
            </a:r>
          </a:p>
          <a:p>
            <a:pPr>
              <a:spcAft>
                <a:spcPts val="0"/>
              </a:spcAft>
            </a:pPr>
            <a:endParaRPr lang="it-IT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ea typeface="MS Mincho" panose="02020609040205080304" pitchFamily="49" charset="-128"/>
                <a:cs typeface="Arial" panose="020B0604020202020204" pitchFamily="34" charset="0"/>
              </a:rPr>
              <a:t>I Carboidrati si dividono in semplici (mono e disaccaridi) e complessi (</a:t>
            </a:r>
            <a:r>
              <a:rPr lang="it-IT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polisaccardi</a:t>
            </a:r>
            <a:r>
              <a:rPr lang="it-IT" sz="2000" dirty="0"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  <a:endParaRPr lang="it-IT" sz="2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0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1C011F-29E9-E349-AB04-6906398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B53DE46-8DB9-004A-ACBC-CC5FBD60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9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090F18-E1DF-9742-8625-E36E5F9B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II passo: Imparare a conoscere quali alimenti considerare.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1BEF130-3067-5F43-A2CC-A2A1726C1334}"/>
              </a:ext>
            </a:extLst>
          </p:cNvPr>
          <p:cNvSpPr/>
          <p:nvPr/>
        </p:nvSpPr>
        <p:spPr>
          <a:xfrm>
            <a:off x="585850" y="2060848"/>
            <a:ext cx="57863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ea typeface="MS Mincho" panose="02020609040205080304" pitchFamily="49" charset="-128"/>
              </a:rPr>
              <a:t>Il </a:t>
            </a:r>
            <a:r>
              <a:rPr lang="it-IT" sz="2000" dirty="0">
                <a:ea typeface="MS Mincho" panose="02020609040205080304" pitchFamily="49" charset="-128"/>
              </a:rPr>
              <a:t>dato che più ci interessa è quello relativo ai carboidrati.</a:t>
            </a:r>
          </a:p>
          <a:p>
            <a:endParaRPr lang="it-IT" sz="2000" dirty="0">
              <a:ea typeface="MS Mincho" panose="02020609040205080304" pitchFamily="49" charset="-128"/>
            </a:endParaRPr>
          </a:p>
          <a:p>
            <a:r>
              <a:rPr lang="it-IT" sz="2000" dirty="0">
                <a:ea typeface="MS Mincho" panose="02020609040205080304" pitchFamily="49" charset="-128"/>
              </a:rPr>
              <a:t>Individuati gli alimenti da prendere in considerazione ci resta da sapere quanto "valgono", cioè qual è il loro contenuto percentuale di carboidrati. </a:t>
            </a:r>
          </a:p>
          <a:p>
            <a:endParaRPr lang="it-IT" sz="2000" dirty="0">
              <a:ea typeface="MS Mincho" panose="02020609040205080304" pitchFamily="49" charset="-128"/>
            </a:endParaRPr>
          </a:p>
          <a:p>
            <a:r>
              <a:rPr lang="it-IT" sz="2000" dirty="0">
                <a:ea typeface="MS Mincho" panose="02020609040205080304" pitchFamily="49" charset="-128"/>
              </a:rPr>
              <a:t>A questo proposito ci sono tabelle apposite, che riportano il contenuto in carboidrati di ciascun elemento. 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770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1C69673-0699-6748-8F5F-6D5DAA85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850900"/>
            <a:ext cx="7683500" cy="515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2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0E63B6B5-D268-874E-B055-1D6AFD23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874000" cy="60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{7DB547AB-D926-CC46-A4F3-A3990CF41C30}tf10001060</Template>
  <TotalTime>2602</TotalTime>
  <Words>1366</Words>
  <Application>Microsoft Macintosh PowerPoint</Application>
  <PresentationFormat>Presentazione su schermo (4:3)</PresentationFormat>
  <Paragraphs>290</Paragraphs>
  <Slides>44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Sfaccettatura</vt:lpstr>
      <vt:lpstr>Diapositiva 1</vt:lpstr>
      <vt:lpstr>Diapositiva 2</vt:lpstr>
      <vt:lpstr>Diapositiva 3</vt:lpstr>
      <vt:lpstr>Diapositiva 4</vt:lpstr>
      <vt:lpstr>I passo: conoscere i carboidrati</vt:lpstr>
      <vt:lpstr>Diapositiva 6</vt:lpstr>
      <vt:lpstr>II passo: Imparare a conoscere quali alimenti considerare.</vt:lpstr>
      <vt:lpstr>Diapositiva 8</vt:lpstr>
      <vt:lpstr>Diapositiva 9</vt:lpstr>
      <vt:lpstr>Diapositiva 10</vt:lpstr>
      <vt:lpstr>Diapositiva 11</vt:lpstr>
      <vt:lpstr>GLYCEMIC RESPONSE AFTER A WHITE BREAD OR A SPAGHETTI MEAL</vt:lpstr>
      <vt:lpstr>INSULINEMIC RESPONSE AFTER A WHITE BREAD OR A SPAGHETTI MEAL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IV passo: contare i carboidrati a tavola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V passo: quanta insulina è necessaria? </vt:lpstr>
      <vt:lpstr>Il rapporto insulina/carboidrati</vt:lpstr>
      <vt:lpstr>I METODI PER IL CALCOLO DEL RAPPORTO I/CHO</vt:lpstr>
      <vt:lpstr>Diapositiva 32</vt:lpstr>
      <vt:lpstr>Regola del 500 (450 per insulina umana)  </vt:lpstr>
      <vt:lpstr>Regola del 500 (450 per insulina umana)  </vt:lpstr>
      <vt:lpstr>Diapositiva 35</vt:lpstr>
      <vt:lpstr>Diapositiva 36</vt:lpstr>
      <vt:lpstr>Diapositiva 37</vt:lpstr>
      <vt:lpstr>Diapositiva 38</vt:lpstr>
      <vt:lpstr>Diapositiva 39</vt:lpstr>
      <vt:lpstr>VI passo: le correzioni e il fattore di sensibilità insulinico</vt:lpstr>
      <vt:lpstr>Diapositiva 41</vt:lpstr>
      <vt:lpstr>Diapositiva 42</vt:lpstr>
      <vt:lpstr>Diapositiva 43</vt:lpstr>
      <vt:lpstr>Diapositiva 44</vt:lpstr>
    </vt:vector>
  </TitlesOfParts>
  <Company>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Emiliano Ricciardi</dc:creator>
  <cp:lastModifiedBy>Silvia</cp:lastModifiedBy>
  <cp:revision>210</cp:revision>
  <dcterms:created xsi:type="dcterms:W3CDTF">2001-12-31T23:08:51Z</dcterms:created>
  <dcterms:modified xsi:type="dcterms:W3CDTF">2019-12-14T09:09:32Z</dcterms:modified>
</cp:coreProperties>
</file>