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1"/>
  </p:sldMasterIdLst>
  <p:sldIdLst>
    <p:sldId id="256" r:id="rId2"/>
    <p:sldId id="294" r:id="rId3"/>
    <p:sldId id="266" r:id="rId4"/>
    <p:sldId id="263" r:id="rId5"/>
    <p:sldId id="301" r:id="rId6"/>
    <p:sldId id="299" r:id="rId7"/>
    <p:sldId id="285" r:id="rId8"/>
    <p:sldId id="319" r:id="rId9"/>
    <p:sldId id="288" r:id="rId10"/>
    <p:sldId id="289" r:id="rId11"/>
    <p:sldId id="292" r:id="rId12"/>
    <p:sldId id="265" r:id="rId13"/>
    <p:sldId id="279" r:id="rId14"/>
    <p:sldId id="282" r:id="rId15"/>
    <p:sldId id="316" r:id="rId16"/>
    <p:sldId id="312" r:id="rId17"/>
    <p:sldId id="313" r:id="rId18"/>
    <p:sldId id="306" r:id="rId19"/>
    <p:sldId id="315" r:id="rId20"/>
    <p:sldId id="284" r:id="rId21"/>
    <p:sldId id="264" r:id="rId22"/>
    <p:sldId id="293" r:id="rId23"/>
    <p:sldId id="314" r:id="rId24"/>
    <p:sldId id="318" r:id="rId25"/>
    <p:sldId id="317" r:id="rId26"/>
    <p:sldId id="300" r:id="rId27"/>
    <p:sldId id="287" r:id="rId28"/>
    <p:sldId id="302" r:id="rId29"/>
    <p:sldId id="303" r:id="rId30"/>
    <p:sldId id="304" r:id="rId31"/>
    <p:sldId id="305" r:id="rId32"/>
    <p:sldId id="309" r:id="rId33"/>
    <p:sldId id="310" r:id="rId34"/>
    <p:sldId id="308" r:id="rId35"/>
    <p:sldId id="311" r:id="rId36"/>
    <p:sldId id="267" r:id="rId37"/>
    <p:sldId id="307" r:id="rId38"/>
    <p:sldId id="257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16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3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33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2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02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385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443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308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001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3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5756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3802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6351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9056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220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568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31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905A7-1BFC-4AE0-94BE-C2AF53FC9A34}" type="datetimeFigureOut">
              <a:rPr lang="it-IT" smtClean="0"/>
              <a:t>26/05/2022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4AB4B-68DB-48D8-996A-CFABD7D710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  <p:sldLayoutId id="2147484154" r:id="rId15"/>
    <p:sldLayoutId id="2147484155" r:id="rId16"/>
    <p:sldLayoutId id="214748415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F8DD47-81E6-41DD-A295-8032C502B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474" y="1145220"/>
            <a:ext cx="11549848" cy="248328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/>
              <a:t>La gravidanza troppo dolce:</a:t>
            </a:r>
            <a:br>
              <a:rPr lang="it-IT" sz="4400" b="1" dirty="0"/>
            </a:br>
            <a:r>
              <a:rPr lang="it-IT" sz="4400" b="1" dirty="0"/>
              <a:t> diabete gestazionale e </a:t>
            </a:r>
            <a:r>
              <a:rPr lang="it-IT" sz="4400" b="1" dirty="0" err="1"/>
              <a:t>pregestazionale</a:t>
            </a:r>
            <a:br>
              <a:rPr lang="it-IT" sz="3600" b="1" dirty="0"/>
            </a:br>
            <a:br>
              <a:rPr lang="it-IT" sz="2400" b="1" dirty="0"/>
            </a:br>
            <a:r>
              <a:rPr lang="it-IT" sz="2400" b="1" dirty="0"/>
              <a:t>webinar 27 Maggio 2022</a:t>
            </a:r>
            <a:br>
              <a:rPr lang="it-IT" sz="2400" b="1" dirty="0"/>
            </a:br>
            <a:r>
              <a:rPr lang="it-IT" sz="2400" b="1" dirty="0"/>
              <a:t>associazione diabetici provincia di parma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0FB6FE-89E2-4EA0-A2AF-2BF60533B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221" y="3628501"/>
            <a:ext cx="9448800" cy="141919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t-IT" dirty="0"/>
              <a:t>Dott.ssa Maria Grazia Magotti </a:t>
            </a:r>
          </a:p>
          <a:p>
            <a:pPr algn="ctr"/>
            <a:r>
              <a:rPr lang="it-IT" dirty="0"/>
              <a:t>Trattamento Intensivo del Diabete AOU  di Parma</a:t>
            </a:r>
          </a:p>
          <a:p>
            <a:pPr algn="ctr"/>
            <a:r>
              <a:rPr lang="it-IT" dirty="0"/>
              <a:t>Dott.ssa Angeli Laura</a:t>
            </a:r>
          </a:p>
          <a:p>
            <a:pPr algn="ctr"/>
            <a:r>
              <a:rPr lang="it-IT" dirty="0"/>
              <a:t>Clinica Ostetrica e ginecologica AOU di Parma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345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33E9D9-5903-A229-6109-B94142ED9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4373"/>
            <a:ext cx="11506200" cy="1293028"/>
          </a:xfrm>
        </p:spPr>
        <p:txBody>
          <a:bodyPr>
            <a:normAutofit/>
          </a:bodyPr>
          <a:lstStyle/>
          <a:p>
            <a:r>
              <a:rPr lang="it-IT" sz="2400" b="1" dirty="0"/>
              <a:t>Obbiettivi della dichiarazione di </a:t>
            </a:r>
            <a:r>
              <a:rPr lang="it-IT" sz="2400" b="1" dirty="0" err="1"/>
              <a:t>st.vincent</a:t>
            </a:r>
            <a:r>
              <a:rPr lang="it-IT" sz="2400" b="1" dirty="0"/>
              <a:t> 1989:</a:t>
            </a:r>
            <a:br>
              <a:rPr lang="it-IT" sz="2400" b="1" dirty="0"/>
            </a:br>
            <a:r>
              <a:rPr lang="it-IT" sz="2400" b="1" dirty="0"/>
              <a:t>avvicinare gli esiti di una gravidanza di una donna affetta da diabete a quelli di una donna non affetta da diabete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F03E8EA-A76E-69AF-CAB1-3E3644722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112" y="2480002"/>
            <a:ext cx="10386873" cy="4098351"/>
          </a:xfrm>
        </p:spPr>
      </p:pic>
    </p:spTree>
    <p:extLst>
      <p:ext uri="{BB962C8B-B14F-4D97-AF65-F5344CB8AC3E}">
        <p14:creationId xmlns:p14="http://schemas.microsoft.com/office/powerpoint/2010/main" val="208798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3FF7ED15-39B1-45F3-82F7-AE1C40E86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179" y="656948"/>
            <a:ext cx="9519821" cy="1322772"/>
          </a:xfrm>
        </p:spPr>
        <p:txBody>
          <a:bodyPr/>
          <a:lstStyle/>
          <a:p>
            <a:r>
              <a:rPr lang="it-IT" b="1" dirty="0"/>
              <a:t>Un nuovo ospite: </a:t>
            </a:r>
            <a:r>
              <a:rPr lang="it-IT" b="1" dirty="0" err="1"/>
              <a:t>l’unita’</a:t>
            </a:r>
            <a:r>
              <a:rPr lang="it-IT" b="1" dirty="0"/>
              <a:t> feto placentare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978C9B9-3928-41BE-BC1C-B65ECD895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2684" y="2314528"/>
            <a:ext cx="4505334" cy="3981033"/>
          </a:xfrm>
          <a:prstGeom prst="rect">
            <a:avLst/>
          </a:prstGeom>
        </p:spPr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A85AD1A9-A762-415C-9F59-60A5CFC0F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5266" y="2122242"/>
            <a:ext cx="4114800" cy="3981033"/>
          </a:xfrm>
        </p:spPr>
        <p:txBody>
          <a:bodyPr>
            <a:normAutofit lnSpcReduction="10000"/>
          </a:bodyPr>
          <a:lstStyle/>
          <a:p>
            <a:r>
              <a:rPr lang="it-IT" dirty="0"/>
              <a:t>Nelle prime 20 settimana di gravidanza  il prevalere della secrezione estro progestinica determina un aumento dell’</a:t>
            </a:r>
            <a:r>
              <a:rPr lang="it-IT" dirty="0" err="1"/>
              <a:t>insulinemia</a:t>
            </a:r>
            <a:r>
              <a:rPr lang="it-IT" dirty="0"/>
              <a:t> ma anche un aumento della sensibilità periferica all’insulina che può non avvenire in chi ha già un pregresso IGF, IGT , obesità , DM tipo 2 misconosciuto.</a:t>
            </a:r>
          </a:p>
          <a:p>
            <a:r>
              <a:rPr lang="it-IT" dirty="0"/>
              <a:t>Dopo la 21° settimana e fino alla 40 esima si assiste ad un aumento dell’</a:t>
            </a:r>
            <a:r>
              <a:rPr lang="it-IT" dirty="0" err="1"/>
              <a:t>insulino</a:t>
            </a:r>
            <a:r>
              <a:rPr lang="it-IT" dirty="0"/>
              <a:t> resistenza e all’insorgenza del GDM.</a:t>
            </a:r>
          </a:p>
          <a:p>
            <a:r>
              <a:rPr lang="it-IT" dirty="0"/>
              <a:t>Se l’iperglicemia è insorta  prima si può avere un netto aumento del fabbisogno insulinico per aumento di HPL, glucagone e cortisolo che avviene dalla 21.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F6333A6-2BD0-4EFE-BAB2-1E2C947CD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571" y="2324100"/>
            <a:ext cx="2422830" cy="40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18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FACDD47A-0B01-406A-A438-A7CF5802A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83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9342B24-1BD2-AE48-88E4-C06FC2C3D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435" y="625658"/>
            <a:ext cx="8667565" cy="613912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B35D5C1-8212-F2A4-5841-082D4AABF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60" y="2723587"/>
            <a:ext cx="2682472" cy="19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0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BE67DC49-CDC4-B87E-213B-72C361B21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dirty="0"/>
              <a:t>Diabete gestazionale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1D032F60-EBFF-E230-9086-328EA67E1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D8F1C8B-09A3-5652-4B26-2B3623CF5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/>
              <a:t>Lo screening per il diabete gestazionale non è universale ma si effettua, dopo avere escluso chiaramente un diabete </a:t>
            </a:r>
            <a:r>
              <a:rPr lang="it-IT" dirty="0" err="1"/>
              <a:t>pregestazionale</a:t>
            </a:r>
            <a:r>
              <a:rPr lang="it-IT" dirty="0"/>
              <a:t> diagnosticato in gravidanza , in fase precoce tra la 16° e diciottesima settimana di gravidanza in presenza di fattori per alto rischio, oppure tra la ventiquattresima e ventottesima settimana sempre in presenza di fattori di rischio ma meno severi.</a:t>
            </a:r>
          </a:p>
          <a:p>
            <a:r>
              <a:rPr lang="it-IT"/>
              <a:t>Colpisce fino al </a:t>
            </a:r>
            <a:r>
              <a:rPr lang="it-IT" dirty="0"/>
              <a:t>15-18% delle gravide a seconda delle casistiche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F123A6C-53AA-9B28-3B9B-E2097CE65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582" y="652509"/>
            <a:ext cx="6510618" cy="56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5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D1840CC0-FF3B-4F59-9F58-73513EBD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16" y="2173791"/>
            <a:ext cx="5685141" cy="4136577"/>
          </a:xfrm>
          <a:prstGeom prst="rect">
            <a:avLst/>
          </a:prstGeom>
        </p:spPr>
      </p:pic>
      <p:sp>
        <p:nvSpPr>
          <p:cNvPr id="16" name="Titolo 15">
            <a:extLst>
              <a:ext uri="{FF2B5EF4-FFF2-40B4-BE49-F238E27FC236}">
                <a16:creationId xmlns:a16="http://schemas.microsoft.com/office/drawing/2014/main" id="{A8B03099-3B82-402C-80C0-8DF5D424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065" y="764373"/>
            <a:ext cx="10005134" cy="1293028"/>
          </a:xfrm>
        </p:spPr>
        <p:txBody>
          <a:bodyPr>
            <a:normAutofit/>
          </a:bodyPr>
          <a:lstStyle/>
          <a:p>
            <a:r>
              <a:rPr lang="it-IT" sz="2400" b="1" dirty="0"/>
              <a:t>Importante individuare l’epoca di insorgenza del diabete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91C2369-FD21-495F-9B4F-9A24EFA94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777" y="2194453"/>
            <a:ext cx="4061812" cy="1234547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B2A2B46-8CA0-40B4-AA95-FD0447BE1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687" y="3952221"/>
            <a:ext cx="4176122" cy="21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82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EB9A48D2-B95C-CB69-DD7C-87C8D055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762000"/>
            <a:ext cx="10769353" cy="1295400"/>
          </a:xfrm>
        </p:spPr>
        <p:txBody>
          <a:bodyPr/>
          <a:lstStyle/>
          <a:p>
            <a:r>
              <a:rPr lang="it-IT" b="1" dirty="0"/>
              <a:t>Complicanze materne e fetali del </a:t>
            </a:r>
            <a:r>
              <a:rPr lang="it-IT" b="1" dirty="0" err="1"/>
              <a:t>gdm</a:t>
            </a:r>
            <a:endParaRPr lang="it-IT" b="1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CEA8DA8-B149-F8CA-8A8E-A223F873E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A033CE2-526A-2A5B-8A0F-B12411A9E6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59068" y="2405849"/>
            <a:ext cx="4765239" cy="3812389"/>
          </a:xfrm>
        </p:spPr>
      </p:pic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51DA119-69AC-DD9E-93AA-72F55CC7A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" name="Segnaposto contenuto 12">
            <a:extLst>
              <a:ext uri="{FF2B5EF4-FFF2-40B4-BE49-F238E27FC236}">
                <a16:creationId xmlns:a16="http://schemas.microsoft.com/office/drawing/2014/main" id="{3CD130BB-7432-FB55-2CB3-99C7CBF67F4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77476" y="2246050"/>
            <a:ext cx="5079990" cy="3972188"/>
          </a:xfrm>
        </p:spPr>
      </p:pic>
    </p:spTree>
    <p:extLst>
      <p:ext uri="{BB962C8B-B14F-4D97-AF65-F5344CB8AC3E}">
        <p14:creationId xmlns:p14="http://schemas.microsoft.com/office/powerpoint/2010/main" val="467265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0582E9D-0C2E-49D6-8A9F-94ED6FFD8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342" y="590304"/>
            <a:ext cx="7567316" cy="56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0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EC8779-12F3-4C52-BF91-CFE136943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/>
              <a:t>Automonitoraggio glicemico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E3BEC0-BC9A-4383-8104-2FDC60930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DIABETE PREGESTAZIONALE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5BBABF18-0DBC-4545-8AEB-F6882C5B2D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799" y="3380723"/>
            <a:ext cx="4871621" cy="2398640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68005E3-94C8-4470-91B9-B73858223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1901080"/>
            <a:ext cx="5105400" cy="727969"/>
          </a:xfrm>
        </p:spPr>
        <p:txBody>
          <a:bodyPr/>
          <a:lstStyle/>
          <a:p>
            <a:r>
              <a:rPr lang="it-IT" b="1" dirty="0"/>
              <a:t>DIABETE GESTAZIONALE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3590032F-60E6-488B-BEAE-2583918A7C4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94399" y="3282726"/>
            <a:ext cx="5334000" cy="3035749"/>
          </a:xfr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E693B662-A719-4B28-96AF-EBB1DD99F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8017" y="2619828"/>
            <a:ext cx="3520745" cy="12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53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6D8D73BD-6153-449A-A1BC-74851F7D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/>
              <a:t>Dosaggio dei corpi chetonici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6F9C6AB-A915-483F-A464-4A77546F5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Il dosaggio dei corpi chetonici va fatto nella prima settimana di autocontrollo e poi se negativi effettuati 1-3 volte alla settimana. </a:t>
            </a:r>
          </a:p>
          <a:p>
            <a:r>
              <a:rPr lang="it-IT" sz="2000" dirty="0"/>
              <a:t>In genere possono servirci per individuare una condizione catabolica ma nella nostra esperienza la presenza delle dietiste che somministrano una dieta equilibrata, ad adeguato apporto di calorie e carboidrati ma anche di lipidi, proteine e oligoelementi  tramite l’indicazione ad assumere tre pasti e tre spuntini ci assicura spesso la negatività dei corpi chetonici.</a:t>
            </a:r>
          </a:p>
          <a:p>
            <a:r>
              <a:rPr lang="it-IT" sz="2000" dirty="0"/>
              <a:t>Le pazienti tendono a gradire poco questa metodica e una volta rilevata la negatività dei corpi chetonici nelle prime settimane  spesso omettono  di farli nonostante le nostre insistenze.</a:t>
            </a:r>
          </a:p>
        </p:txBody>
      </p:sp>
    </p:spTree>
    <p:extLst>
      <p:ext uri="{BB962C8B-B14F-4D97-AF65-F5344CB8AC3E}">
        <p14:creationId xmlns:p14="http://schemas.microsoft.com/office/powerpoint/2010/main" val="337786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6B371C5-620E-4D5C-AFFD-FE418FFF3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155" y="1544715"/>
            <a:ext cx="8035681" cy="501588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A3C6C4C-9451-487A-BE1D-C6AAE59C4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602788"/>
          </a:xfrm>
        </p:spPr>
        <p:txBody>
          <a:bodyPr>
            <a:noAutofit/>
          </a:bodyPr>
          <a:lstStyle/>
          <a:p>
            <a:r>
              <a:rPr lang="it-IT" sz="2800" b="1" dirty="0"/>
              <a:t>L’aumento del peso non deve essere ne’ troppo ne’ troppo poco</a:t>
            </a:r>
          </a:p>
        </p:txBody>
      </p:sp>
    </p:spTree>
    <p:extLst>
      <p:ext uri="{BB962C8B-B14F-4D97-AF65-F5344CB8AC3E}">
        <p14:creationId xmlns:p14="http://schemas.microsoft.com/office/powerpoint/2010/main" val="3679787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127605-ACBE-4BAA-841C-2B95BED3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700" b="1" dirty="0"/>
              <a:t>E’ errato l’aumento di peso ridotto della madre:</a:t>
            </a:r>
            <a:br>
              <a:rPr lang="it-IT" sz="2400" b="1" dirty="0"/>
            </a:br>
            <a:br>
              <a:rPr lang="it-IT" sz="2400" b="1" dirty="0"/>
            </a:br>
            <a:r>
              <a:rPr lang="it-IT" sz="1600" b="1" dirty="0"/>
              <a:t>una donna che mette su poco peso ha molte </a:t>
            </a:r>
            <a:r>
              <a:rPr lang="it-IT" sz="1600" b="1" dirty="0" err="1"/>
              <a:t>probabilita’</a:t>
            </a:r>
            <a:r>
              <a:rPr lang="it-IT" sz="1600" b="1" dirty="0"/>
              <a:t> di concepire un figlio sottopeso…un bimbo che pesa meno di 2,5 kg potrebbe essere esposto a maggiori problemi di salute in </a:t>
            </a:r>
            <a:r>
              <a:rPr lang="it-IT" sz="1600" b="1" dirty="0" err="1"/>
              <a:t>eta’adulta</a:t>
            </a:r>
            <a:endParaRPr lang="it-IT" sz="1600" b="1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0D3B15B-FF1D-4036-A1FE-DC577B1C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000" b="1" dirty="0"/>
              <a:t>1° Trimestre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14D19E6-77A3-4517-B5F0-40D9057E31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sz="2000" b="1" dirty="0"/>
              <a:t>2° Trimestre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D30B398-1ED0-49DE-97A0-0C786A9B4D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sz="2000" b="1" dirty="0"/>
              <a:t>3° Trimestre</a:t>
            </a:r>
          </a:p>
        </p:txBody>
      </p:sp>
      <p:pic>
        <p:nvPicPr>
          <p:cNvPr id="13" name="Segnaposto immagine 12">
            <a:extLst>
              <a:ext uri="{FF2B5EF4-FFF2-40B4-BE49-F238E27FC236}">
                <a16:creationId xmlns:a16="http://schemas.microsoft.com/office/drawing/2014/main" id="{4EB26A0B-8600-41C4-8AE9-81002C9EA12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2"/>
          <a:srcRect t="21127" b="21127"/>
          <a:stretch/>
        </p:blipFill>
        <p:spPr/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27F9504-0C70-4692-BA93-A9A6EB1217E2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it-IT" dirty="0"/>
              <a:t>Peso alla nascita ridotto ma feto proporzionato. Peso ad un anno ridotto. Nella vita adulta rischio di ipertensione arteriosa ed emorragia cerebrale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5C9BFC6-3E13-49EA-885A-B87D1656B85B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it-IT" dirty="0"/>
              <a:t>Peso alla nascita ridotto e feto sproporzionato. Peso ad un anno normale. Nella vita adulta rischio di ipertensione arteriosa , DM2, morte per coronaropatia.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F6C16C7-D41E-4077-9610-795D7E9B3119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901127" y="4873761"/>
            <a:ext cx="3601050" cy="1344921"/>
          </a:xfrm>
        </p:spPr>
        <p:txBody>
          <a:bodyPr>
            <a:normAutofit fontScale="92500"/>
          </a:bodyPr>
          <a:lstStyle/>
          <a:p>
            <a:r>
              <a:rPr lang="it-IT" dirty="0"/>
              <a:t>Peso alla nascita normale e feto sproporzionato corto, con crescita della testa sostenuta a spese del tronco, peso ad un anno ridotto. Nella vita adulta rischio di ipertensione arteriosa, aumento delle LDL e del fibrinogeno e morte per coronaropatia e ischemia cerebrale.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E77FFBE9-1DC8-4EFD-AFCD-B02C13717383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4140200" y="2362200"/>
            <a:ext cx="3448936" cy="1524000"/>
          </a:xfrm>
        </p:spPr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C455D852-1959-40AE-9E03-0AE64549D1C2}"/>
              </a:ext>
            </a:extLst>
          </p:cNvPr>
          <p:cNvSpPr>
            <a:spLocks noGrp="1"/>
          </p:cNvSpPr>
          <p:nvPr>
            <p:ph type="pic" idx="22"/>
          </p:nvPr>
        </p:nvSpPr>
        <p:spPr/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D7DA1F7F-060F-4400-AB43-6BD597A62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040" y="2362200"/>
            <a:ext cx="2337255" cy="1524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7F90747-F8EE-4C2F-B65B-C22DA268C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0418" y="2370542"/>
            <a:ext cx="2787589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28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127605-ACBE-4BAA-841C-2B95BED36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2000"/>
            <a:ext cx="9186909" cy="1295400"/>
          </a:xfrm>
        </p:spPr>
        <p:txBody>
          <a:bodyPr>
            <a:normAutofit fontScale="90000"/>
          </a:bodyPr>
          <a:lstStyle/>
          <a:p>
            <a:r>
              <a:rPr lang="it-IT" sz="2700" b="1" dirty="0"/>
              <a:t>E’ errato l’aumento di peso eccessivo della madre:</a:t>
            </a:r>
            <a:br>
              <a:rPr lang="it-IT" sz="2400" b="1" dirty="0"/>
            </a:br>
            <a:br>
              <a:rPr lang="it-IT" sz="2400" b="1" dirty="0"/>
            </a:br>
            <a:r>
              <a:rPr lang="it-IT" sz="1600" b="1" dirty="0"/>
              <a:t>l’ampia diffusione di alimenti ipercalorici può portare ad un consumo di </a:t>
            </a:r>
            <a:r>
              <a:rPr lang="it-IT" sz="1600" b="1" dirty="0" err="1"/>
              <a:t>piu’</a:t>
            </a:r>
            <a:r>
              <a:rPr lang="it-IT" sz="1600" b="1" dirty="0"/>
              <a:t> di 3000 kcal con eccessivo incremento ponderale, alterazione del metabolismo </a:t>
            </a:r>
            <a:r>
              <a:rPr lang="it-IT" sz="1600" b="1" dirty="0" err="1"/>
              <a:t>glico</a:t>
            </a:r>
            <a:r>
              <a:rPr lang="it-IT" sz="1600" b="1" dirty="0"/>
              <a:t> lipidico e nei casi più importanti a ripercussioni negative sulla crescita fetale e sul parto stesso.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0D3B15B-FF1D-4036-A1FE-DC577B1C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b="1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14D19E6-77A3-4517-B5F0-40D9057E31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sz="2000" b="1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D30B398-1ED0-49DE-97A0-0C786A9B4D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 sz="2000" b="1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27F9504-0C70-4692-BA93-A9A6EB1217E2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L’eccessivo aumento di peso al momento del concepimento o durante il secondo e terzo trimestre di gravidanza comporta un affaticamento della madre e ad aumento del rischio di </a:t>
            </a:r>
            <a:r>
              <a:rPr lang="it-IT" b="1" dirty="0"/>
              <a:t>diabete gestazionale….</a:t>
            </a:r>
            <a:endParaRPr lang="it-IT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5C9BFC6-3E13-49EA-885A-B87D1656B85B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140200" y="4873763"/>
            <a:ext cx="3682999" cy="1722346"/>
          </a:xfrm>
        </p:spPr>
        <p:txBody>
          <a:bodyPr>
            <a:normAutofit/>
          </a:bodyPr>
          <a:lstStyle/>
          <a:p>
            <a:r>
              <a:rPr lang="it-IT" dirty="0"/>
              <a:t>Che comporta un accrescimento disarmonico ed abnorme del feto e di sviluppare DM2 anche a distanza di anni nel caso della madre ( il 60% delle donne con GDM svilupperà DM2 anni dopo).Aumenta il rischio di gestosi (aumento della pressione , della proteinuria e degli edemi declivi).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F6C16C7-D41E-4077-9610-795D7E9B3119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901127" y="4873761"/>
            <a:ext cx="3601050" cy="1344921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L’eccesso di aumento di peso in gravidanza  si associa ad un aumento del rischio di aumento rischio </a:t>
            </a:r>
            <a:r>
              <a:rPr lang="it-IT"/>
              <a:t>di morte </a:t>
            </a:r>
            <a:r>
              <a:rPr lang="it-IT" dirty="0"/>
              <a:t>intrauterina, parto prematuro e taglio cesareo.</a:t>
            </a:r>
          </a:p>
          <a:p>
            <a:r>
              <a:rPr lang="it-IT" dirty="0"/>
              <a:t>Le madri con eccessivo aumento del peso sviluppano più spesso aumento di varici e smagliature.  </a:t>
            </a:r>
          </a:p>
          <a:p>
            <a:endParaRPr lang="it-IT" dirty="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E77FFBE9-1DC8-4EFD-AFCD-B02C13717383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4140200" y="2362200"/>
            <a:ext cx="3448936" cy="1524000"/>
          </a:xfrm>
        </p:spPr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C455D852-1959-40AE-9E03-0AE64549D1C2}"/>
              </a:ext>
            </a:extLst>
          </p:cNvPr>
          <p:cNvSpPr>
            <a:spLocks noGrp="1"/>
          </p:cNvSpPr>
          <p:nvPr>
            <p:ph type="pic" idx="22"/>
          </p:nvPr>
        </p:nvSpPr>
        <p:spPr/>
      </p:sp>
      <p:pic>
        <p:nvPicPr>
          <p:cNvPr id="23" name="Segnaposto immagine 22">
            <a:extLst>
              <a:ext uri="{FF2B5EF4-FFF2-40B4-BE49-F238E27FC236}">
                <a16:creationId xmlns:a16="http://schemas.microsoft.com/office/drawing/2014/main" id="{798D6D80-EEB0-4554-A4DD-856CCE387BC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2"/>
          <a:srcRect l="6925" r="6925"/>
          <a:stretch/>
        </p:blipFill>
        <p:spPr>
          <a:xfrm>
            <a:off x="688975" y="1366838"/>
            <a:ext cx="2019300" cy="2760662"/>
          </a:xfrm>
        </p:spPr>
      </p:pic>
    </p:spTree>
    <p:extLst>
      <p:ext uri="{BB962C8B-B14F-4D97-AF65-F5344CB8AC3E}">
        <p14:creationId xmlns:p14="http://schemas.microsoft.com/office/powerpoint/2010/main" val="2112209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62951D67-414B-52F9-2A61-BA56FB69E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Fabbisogni in gravidanza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3E2CDBA7-4C30-9C91-BF27-30B9252C81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6028" y="2864844"/>
            <a:ext cx="5397622" cy="3353839"/>
          </a:xfrm>
        </p:spPr>
      </p:pic>
      <p:pic>
        <p:nvPicPr>
          <p:cNvPr id="13" name="Segnaposto contenuto 12">
            <a:extLst>
              <a:ext uri="{FF2B5EF4-FFF2-40B4-BE49-F238E27FC236}">
                <a16:creationId xmlns:a16="http://schemas.microsoft.com/office/drawing/2014/main" id="{26E2B4A1-7103-E193-B628-6016F3A67F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65794" y="2914614"/>
            <a:ext cx="5798796" cy="2870404"/>
          </a:xfrm>
        </p:spPr>
      </p:pic>
    </p:spTree>
    <p:extLst>
      <p:ext uri="{BB962C8B-B14F-4D97-AF65-F5344CB8AC3E}">
        <p14:creationId xmlns:p14="http://schemas.microsoft.com/office/powerpoint/2010/main" val="2300023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52A91C-D7CB-CC28-0A5B-BB110066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DIETA, ESERCIZIO FISICO, AUTOMONITORAGGIO GLICEMICO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BD0BF7-CED5-BE0C-A53E-FDCF82884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74E4B8D7-FF0E-5A32-C7A0-2109BE90D26B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4C3A6EB-A6AC-06FC-EEB7-DA0CB587DCBD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CBD55E6-8082-800C-ED9E-1DB0CAFC7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3A88A99-06DF-361F-11C0-549ED50B12B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8DDD05B6-692A-22D3-503C-7BE47D31CC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9" name="Segnaposto immagine 18">
            <a:extLst>
              <a:ext uri="{FF2B5EF4-FFF2-40B4-BE49-F238E27FC236}">
                <a16:creationId xmlns:a16="http://schemas.microsoft.com/office/drawing/2014/main" id="{FB174680-3C06-52E3-160E-58AA358F5EC6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2"/>
          <a:srcRect l="2600" r="2600"/>
          <a:stretch/>
        </p:blipFill>
        <p:spPr>
          <a:xfrm>
            <a:off x="4287323" y="2057400"/>
            <a:ext cx="3447878" cy="1928674"/>
          </a:xfrm>
        </p:spPr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8F4AF222-D25A-7185-0234-7B2A1751920D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2E12238-5F31-6C4F-E09A-853F3B36D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7" y="2057400"/>
            <a:ext cx="3625463" cy="184934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1FDA39D5-919E-6FFF-2ACC-121989645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198" y="2057400"/>
            <a:ext cx="3995113" cy="19286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70F2038A-8BBF-DEEC-95D8-4E78B5DDC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190999"/>
            <a:ext cx="3537158" cy="2027683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D5047B6D-0C89-B78D-7B9D-34F32458D1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589" y="4190999"/>
            <a:ext cx="3535875" cy="2027683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534C13D3-9D82-18E7-6562-E08C6AC37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9731" y="4213177"/>
            <a:ext cx="4103815" cy="198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86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52A91C-D7CB-CC28-0A5B-BB110066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DIETA, ESERCIZIO FISICO, AUTOMONITORAGGIO GLICEMICO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BD0BF7-CED5-BE0C-A53E-FDCF82884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61313866-D0D2-3071-0B88-79EB2B0757FF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2"/>
          <a:srcRect l="5099" r="5099"/>
          <a:stretch/>
        </p:blipFill>
        <p:spPr>
          <a:xfrm>
            <a:off x="4140200" y="2241529"/>
            <a:ext cx="3554908" cy="1655768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4C3A6EB-A6AC-06FC-EEB7-DA0CB587DCBD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CBD55E6-8082-800C-ED9E-1DB0CAFC7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3A88A99-06DF-361F-11C0-549ED50B12B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8DDD05B6-692A-22D3-503C-7BE47D31CC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8F4AF222-D25A-7185-0234-7B2A1751920D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FE362208-6FE5-4624-B8A2-5DD24CA49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707" y="2241529"/>
            <a:ext cx="3456469" cy="181556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12307EB-D1BE-DB8E-AEA8-7FDA0F69D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32" y="4190999"/>
            <a:ext cx="3794168" cy="2027682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806E7410-46E8-F697-DB2B-FCC8ABD24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432" y="4191000"/>
            <a:ext cx="3678868" cy="2027682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175D6110-7077-299D-5CA4-2EFEF9A5F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134" y="2296315"/>
            <a:ext cx="3794167" cy="1655768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25D5271A-E711-52E1-5BA6-A9083CB859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7262" y="4190999"/>
            <a:ext cx="3678868" cy="22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6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CBEF71-BF7E-B420-392C-9AEE15940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880" y="764373"/>
            <a:ext cx="9828320" cy="1293028"/>
          </a:xfrm>
        </p:spPr>
        <p:txBody>
          <a:bodyPr>
            <a:normAutofit/>
          </a:bodyPr>
          <a:lstStyle/>
          <a:p>
            <a:r>
              <a:rPr lang="it-IT" sz="3200" b="1" dirty="0"/>
              <a:t>REGIME DIETETICO ADEGUATO  IN GRAVIDANZA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D105C87-310A-2AFF-A3C7-B8B67DC46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7101" y="2396174"/>
            <a:ext cx="7597798" cy="3619814"/>
          </a:xfrm>
        </p:spPr>
      </p:pic>
    </p:spTree>
    <p:extLst>
      <p:ext uri="{BB962C8B-B14F-4D97-AF65-F5344CB8AC3E}">
        <p14:creationId xmlns:p14="http://schemas.microsoft.com/office/powerpoint/2010/main" val="1785254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20">
            <a:extLst>
              <a:ext uri="{FF2B5EF4-FFF2-40B4-BE49-F238E27FC236}">
                <a16:creationId xmlns:a16="http://schemas.microsoft.com/office/drawing/2014/main" id="{E5510355-CCE0-40A8-F29E-6E1D3541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/>
              <a:t>Fabbisogno energetico, proteico e di macronutrienti in gravidanza</a:t>
            </a:r>
          </a:p>
        </p:txBody>
      </p:sp>
      <p:sp>
        <p:nvSpPr>
          <p:cNvPr id="22" name="Segnaposto contenuto 21">
            <a:extLst>
              <a:ext uri="{FF2B5EF4-FFF2-40B4-BE49-F238E27FC236}">
                <a16:creationId xmlns:a16="http://schemas.microsoft.com/office/drawing/2014/main" id="{10A42F83-E867-304C-B376-E4EBCAB158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5" name="Segnaposto contenuto 24">
            <a:extLst>
              <a:ext uri="{FF2B5EF4-FFF2-40B4-BE49-F238E27FC236}">
                <a16:creationId xmlns:a16="http://schemas.microsoft.com/office/drawing/2014/main" id="{4317D8F4-48DC-C659-C6CC-7BD45F750B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2194559"/>
            <a:ext cx="4830907" cy="4024124"/>
          </a:xfr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142C942C-8209-C895-1CD1-C0074E11F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02" y="2194559"/>
            <a:ext cx="5112472" cy="389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79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83BD608-579B-41F2-9404-3C599EE9A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82" y="507587"/>
            <a:ext cx="7605419" cy="584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82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F768E3B-5112-4A9F-9063-2B6D85B53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72" y="845596"/>
            <a:ext cx="10569856" cy="51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8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773DF0D7-D4C7-422B-962D-F97136F9C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/>
              <a:t>Opzioni terapeutiche…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4536DDB-8F8F-43F4-9302-65137A06B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 err="1"/>
              <a:t>Sulfaniluree</a:t>
            </a:r>
            <a:endParaRPr lang="it-IT" b="1" dirty="0"/>
          </a:p>
        </p:txBody>
      </p:sp>
      <p:pic>
        <p:nvPicPr>
          <p:cNvPr id="20" name="Segnaposto immagine 19">
            <a:extLst>
              <a:ext uri="{FF2B5EF4-FFF2-40B4-BE49-F238E27FC236}">
                <a16:creationId xmlns:a16="http://schemas.microsoft.com/office/drawing/2014/main" id="{90F7E913-1DCE-430F-ADC0-73FAEE233923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2"/>
          <a:srcRect t="16627" b="16627"/>
          <a:stretch/>
        </p:blipFill>
        <p:spPr>
          <a:xfrm>
            <a:off x="3382393" y="2187548"/>
            <a:ext cx="3447878" cy="1729890"/>
          </a:xfrm>
        </p:spPr>
      </p:pic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3FC65904-6156-4781-ADC5-CCDB40D2EC2A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it-IT" dirty="0"/>
              <a:t>Non utilizzare le </a:t>
            </a:r>
            <a:r>
              <a:rPr lang="it-IT" dirty="0" err="1"/>
              <a:t>sulfaniluree</a:t>
            </a:r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CB4EA0B-6846-4BD0-A8BC-C181A90BB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b="1" dirty="0"/>
              <a:t>Off label ma da considerare</a:t>
            </a:r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7B6DEFDF-12DE-4D17-9E20-F0EA1B9A0BB4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3382393" y="2393437"/>
            <a:ext cx="3447878" cy="1524000"/>
          </a:xfrm>
        </p:spPr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DD30987-8C2F-4B34-A948-25F1DB811A61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it-IT" dirty="0"/>
              <a:t>Metformina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3E6C774-572E-4F83-AFF9-C0F397FE5B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b="1" dirty="0"/>
              <a:t>Off label ma da considerare</a:t>
            </a:r>
          </a:p>
        </p:txBody>
      </p:sp>
      <p:pic>
        <p:nvPicPr>
          <p:cNvPr id="24" name="Segnaposto immagine 23">
            <a:extLst>
              <a:ext uri="{FF2B5EF4-FFF2-40B4-BE49-F238E27FC236}">
                <a16:creationId xmlns:a16="http://schemas.microsoft.com/office/drawing/2014/main" id="{B8D1DFB1-82DC-4E2F-9286-57C36437D97C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3"/>
          <a:srcRect t="21430" b="21430"/>
          <a:stretch/>
        </p:blipFill>
        <p:spPr>
          <a:xfrm>
            <a:off x="7632604" y="2366968"/>
            <a:ext cx="3447878" cy="1524000"/>
          </a:xfrm>
        </p:spPr>
      </p:pic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3B594889-62E3-4E06-A82F-097E4EE2A113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it-IT" dirty="0"/>
              <a:t>Metformina + Insulina 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3DD49F50-CCF1-4055-AF06-C9E100221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98" y="2156310"/>
            <a:ext cx="1737511" cy="172989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E1E53C5C-AA78-4B6C-988E-0E8CA52C0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866" y="5497725"/>
            <a:ext cx="541067" cy="4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13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A8D37EB-9080-7F05-CA13-442328415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TERAPIA INSULINICA NEL GDM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C33659A3-9E0F-F294-7317-C77EA913F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/>
              <a:t>Insulina </a:t>
            </a:r>
            <a:r>
              <a:rPr lang="it-IT" dirty="0" err="1"/>
              <a:t>Detemir</a:t>
            </a:r>
            <a:r>
              <a:rPr lang="it-IT" dirty="0"/>
              <a:t> la sera prima di coricarsi o più raramente </a:t>
            </a:r>
            <a:r>
              <a:rPr lang="it-IT" dirty="0" err="1"/>
              <a:t>Glargine</a:t>
            </a:r>
            <a:r>
              <a:rPr lang="it-IT" dirty="0"/>
              <a:t>.</a:t>
            </a:r>
          </a:p>
          <a:p>
            <a:r>
              <a:rPr lang="it-IT" dirty="0"/>
              <a:t>Insulina ai pasti </a:t>
            </a:r>
            <a:r>
              <a:rPr lang="it-IT" dirty="0" err="1"/>
              <a:t>Lispro</a:t>
            </a:r>
            <a:r>
              <a:rPr lang="it-IT" dirty="0"/>
              <a:t> o </a:t>
            </a:r>
            <a:r>
              <a:rPr lang="it-IT" dirty="0" err="1"/>
              <a:t>Aspart</a:t>
            </a:r>
            <a:r>
              <a:rPr lang="it-IT" dirty="0"/>
              <a:t>; possibile utilizzare anche </a:t>
            </a:r>
            <a:r>
              <a:rPr lang="it-IT" dirty="0" err="1"/>
              <a:t>fiasp</a:t>
            </a:r>
            <a:r>
              <a:rPr lang="it-IT" dirty="0"/>
              <a:t> </a:t>
            </a:r>
          </a:p>
        </p:txBody>
      </p:sp>
      <p:pic>
        <p:nvPicPr>
          <p:cNvPr id="20" name="Segnaposto contenuto 19">
            <a:extLst>
              <a:ext uri="{FF2B5EF4-FFF2-40B4-BE49-F238E27FC236}">
                <a16:creationId xmlns:a16="http://schemas.microsoft.com/office/drawing/2014/main" id="{18F3592E-3A41-4C0A-6B66-538502DAE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5863" y="552472"/>
            <a:ext cx="6510337" cy="3196118"/>
          </a:xfr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78FF4AC0-74E0-BF1E-1698-F422072A7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96204"/>
            <a:ext cx="36957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01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58543873-EA69-6B73-27FB-8DB839B63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Indice glicemico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F55CD7A4-BA27-7496-E46D-F53B294B80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28784" y="2876366"/>
            <a:ext cx="4519052" cy="2982692"/>
          </a:xfr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7051A6E4-0147-330B-ADE8-04F0AB6559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5364" y="2994396"/>
            <a:ext cx="4747671" cy="2864662"/>
          </a:xfrm>
        </p:spPr>
      </p:pic>
    </p:spTree>
    <p:extLst>
      <p:ext uri="{BB962C8B-B14F-4D97-AF65-F5344CB8AC3E}">
        <p14:creationId xmlns:p14="http://schemas.microsoft.com/office/powerpoint/2010/main" val="1279132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8E3353-E302-6F3B-173F-38934364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Allattamento e post partum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C0E69B6B-2138-973F-346F-99D66AB27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9558" y="1157880"/>
            <a:ext cx="4922947" cy="4648603"/>
          </a:xfr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8B8A9E-8EA1-8862-D872-7AF015C5C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/>
              <a:t>Ricordarsi la curva da carico a sei-dodici settimane dal parto nel GDM</a:t>
            </a:r>
          </a:p>
          <a:p>
            <a:endParaRPr lang="it-IT" dirty="0"/>
          </a:p>
          <a:p>
            <a:r>
              <a:rPr lang="it-IT" dirty="0"/>
              <a:t>Il 50% delle pazienti con pregresso GDM svilupperà negli anni un diabete mellito più frequentemente tipo 2</a:t>
            </a:r>
          </a:p>
        </p:txBody>
      </p:sp>
    </p:spTree>
    <p:extLst>
      <p:ext uri="{BB962C8B-B14F-4D97-AF65-F5344CB8AC3E}">
        <p14:creationId xmlns:p14="http://schemas.microsoft.com/office/powerpoint/2010/main" val="3591122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E53B66-A6D4-A303-7813-F44C30714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/>
              <a:t>Dm tipo 2 e tipo 1 in gravidanza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A223687-A6B4-2B02-ED94-FC2257F9D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559" y="2183802"/>
            <a:ext cx="5381841" cy="823912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/>
              <a:t>PRONTI PARTENZA E VIA:</a:t>
            </a:r>
          </a:p>
          <a:p>
            <a:r>
              <a:rPr lang="it-IT" b="1" dirty="0"/>
              <a:t>IL COUNSELING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24C80D29-7BF0-D779-F36F-42AB648E4B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00" y="3007714"/>
            <a:ext cx="5311775" cy="3490739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D6C0B07-ED25-D296-F619-81669ECFD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000" b="1" dirty="0"/>
              <a:t>Diabete pregestazionale:DM2 o DM1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F76A38CB-0628-94FB-9361-4839BD81B8F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10072" y="3196780"/>
            <a:ext cx="5258256" cy="2956816"/>
          </a:xfr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7745D91-61F9-CA5F-5D09-0CB1E6BFF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894157" cy="189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03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5E4E1ED1-29B9-46B6-9A04-5150B2C0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200" b="1" dirty="0"/>
              <a:t>Valori di </a:t>
            </a:r>
            <a:r>
              <a:rPr lang="it-IT" sz="3200" b="1" dirty="0" err="1"/>
              <a:t>Hb</a:t>
            </a:r>
            <a:r>
              <a:rPr lang="it-IT" sz="3200" b="1" dirty="0"/>
              <a:t> </a:t>
            </a:r>
            <a:r>
              <a:rPr lang="it-IT" sz="3200" b="1" dirty="0" err="1"/>
              <a:t>glicata</a:t>
            </a:r>
            <a:r>
              <a:rPr lang="it-IT" sz="3200" b="1" dirty="0"/>
              <a:t> in gravidanza complicata da diabete </a:t>
            </a:r>
            <a:r>
              <a:rPr lang="it-IT" sz="3200" b="1" dirty="0" err="1"/>
              <a:t>pregestazionale</a:t>
            </a:r>
            <a:endParaRPr lang="it-IT" sz="3200" b="1" dirty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DB141479-5BDF-4EE9-B9E9-41548A0742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/>
              <a:t>Valori di </a:t>
            </a:r>
            <a:r>
              <a:rPr lang="it-IT" dirty="0" err="1"/>
              <a:t>Hb</a:t>
            </a:r>
            <a:r>
              <a:rPr lang="it-IT" dirty="0"/>
              <a:t> </a:t>
            </a:r>
            <a:r>
              <a:rPr lang="it-IT" dirty="0" err="1"/>
              <a:t>glicata</a:t>
            </a:r>
            <a:r>
              <a:rPr lang="it-IT" dirty="0"/>
              <a:t> inferiori a 6% durante la </a:t>
            </a:r>
            <a:r>
              <a:rPr lang="it-IT" dirty="0" err="1"/>
              <a:t>gravidanzama</a:t>
            </a:r>
            <a:r>
              <a:rPr lang="it-IT" dirty="0"/>
              <a:t> accettabili se inferiore a 6,5 ( massimo  7% ) in fase </a:t>
            </a:r>
            <a:r>
              <a:rPr lang="it-IT" dirty="0" err="1"/>
              <a:t>preconcezionale</a:t>
            </a:r>
            <a:r>
              <a:rPr lang="it-IT" dirty="0"/>
              <a:t> </a:t>
            </a:r>
            <a:r>
              <a:rPr lang="it-IT" b="1" dirty="0"/>
              <a:t>compatibilmente col rischio di ipoglicemie </a:t>
            </a:r>
            <a:r>
              <a:rPr lang="it-IT" dirty="0"/>
              <a:t>. I sistemi di monitoraggio glicemico in continuo sono di grande aiuto.</a:t>
            </a:r>
          </a:p>
          <a:p>
            <a:r>
              <a:rPr lang="it-IT" dirty="0"/>
              <a:t>Consigliata programmazione con visita di counseling.</a:t>
            </a:r>
          </a:p>
        </p:txBody>
      </p:sp>
      <p:pic>
        <p:nvPicPr>
          <p:cNvPr id="3" name="Segnaposto contenuto 2">
            <a:extLst>
              <a:ext uri="{FF2B5EF4-FFF2-40B4-BE49-F238E27FC236}">
                <a16:creationId xmlns:a16="http://schemas.microsoft.com/office/drawing/2014/main" id="{E59CD9CE-C06C-4D6E-A79E-F51CD18A57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3423" y="3793583"/>
            <a:ext cx="4168501" cy="2156647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3B13E1B-C271-4437-A9D6-29D56BA0E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101" y="1995257"/>
            <a:ext cx="1501270" cy="171464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E000586-1BAC-478C-9E9B-7B3694E16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086" y="1995257"/>
            <a:ext cx="2400508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78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84205BCE-AC8A-71C5-A4E9-1ABC5DF6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/>
              <a:t>TERAPIA INSULINICA IN GRAVIDANZA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036AEE36-3A9B-2C92-1B78-3B630E735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64" y="2407604"/>
            <a:ext cx="11052699" cy="4206259"/>
          </a:xfrm>
        </p:spPr>
      </p:pic>
    </p:spTree>
    <p:extLst>
      <p:ext uri="{BB962C8B-B14F-4D97-AF65-F5344CB8AC3E}">
        <p14:creationId xmlns:p14="http://schemas.microsoft.com/office/powerpoint/2010/main" val="3851018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2DBE882-10FA-106E-8DC3-DFBED9EB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/>
              <a:t>TERAPIA INSULINICA IN GRAVIDANZA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2A1DAD92-EEF9-EDC0-8297-F7BF57A81B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006" y="2194559"/>
            <a:ext cx="5584794" cy="4024125"/>
          </a:xfrm>
        </p:spPr>
      </p:pic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50CEBD11-6EE7-E25F-084F-54E058191D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21406" y="2388093"/>
            <a:ext cx="5584794" cy="3705533"/>
          </a:xfrm>
        </p:spPr>
      </p:pic>
    </p:spTree>
    <p:extLst>
      <p:ext uri="{BB962C8B-B14F-4D97-AF65-F5344CB8AC3E}">
        <p14:creationId xmlns:p14="http://schemas.microsoft.com/office/powerpoint/2010/main" val="481871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F9A0C8-59D6-00F6-2BA6-753DFABF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764373"/>
            <a:ext cx="10831497" cy="1293028"/>
          </a:xfrm>
        </p:spPr>
        <p:txBody>
          <a:bodyPr>
            <a:normAutofit/>
          </a:bodyPr>
          <a:lstStyle/>
          <a:p>
            <a:r>
              <a:rPr lang="it-IT" sz="2800" b="1" dirty="0"/>
              <a:t>IL BOLO INSULINICO NEL DIABETE PREGESTAZIONALE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A5E1E4BE-B0A8-F7B6-4679-F0C6F1EA1F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0416" y="2760956"/>
            <a:ext cx="4912239" cy="4024313"/>
          </a:xfrm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A4C468C3-03C5-5092-557B-29F01C37E5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93238" y="2760955"/>
            <a:ext cx="4945190" cy="4024313"/>
          </a:xfr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0BDC30B-7FF7-3E3F-0410-FBF23F4B1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4" y="349154"/>
            <a:ext cx="2569093" cy="24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48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472289-BD7A-8698-79BB-7096A515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/>
              <a:t>TERAPIA INSULINICA NEL DIABETE GRAVIDICO E PREGRAVIDICO 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6DEBA4B-9314-4163-0010-3D362FC092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4981" y="2534092"/>
            <a:ext cx="5334000" cy="3684591"/>
          </a:xfrm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43327A82-0573-080A-3135-FA0C8110B2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2642737"/>
            <a:ext cx="5334000" cy="2309942"/>
          </a:xfrm>
        </p:spPr>
      </p:pic>
    </p:spTree>
    <p:extLst>
      <p:ext uri="{BB962C8B-B14F-4D97-AF65-F5344CB8AC3E}">
        <p14:creationId xmlns:p14="http://schemas.microsoft.com/office/powerpoint/2010/main" val="1141123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F4A81B25-34A4-9F77-1F92-594348AE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/>
              <a:t>TERAPIA INSULINICA IN GRAVIDANZA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3AD37CA-9C21-F1D9-6AA8-3746375B6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526" y="2377545"/>
            <a:ext cx="7552074" cy="355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83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43C2791B-EFC6-CB61-6BF8-0DE4AAA08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MONITORAGGIO METABOLICO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C8FA0C7-FDE5-71D9-D776-969B43177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903" y="2472684"/>
            <a:ext cx="8729790" cy="35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61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8637C17-5B27-6720-1861-920E5CC0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12" y="764373"/>
            <a:ext cx="9721788" cy="1293028"/>
          </a:xfrm>
        </p:spPr>
        <p:txBody>
          <a:bodyPr>
            <a:normAutofit/>
          </a:bodyPr>
          <a:lstStyle/>
          <a:p>
            <a:r>
              <a:rPr lang="it-IT" sz="3200" b="1" dirty="0"/>
              <a:t>ADEGUAMENTO INSULINICO IN CASO DI TRATTAMENTO STEROIDEO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6B5D453E-AF23-B0A4-7E32-F38E590DF8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800" y="2396972"/>
            <a:ext cx="5334000" cy="3821712"/>
          </a:xfr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9DE58900-218A-0D4D-57CF-E4A2E8B019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26499" y="2610692"/>
            <a:ext cx="3025402" cy="3368332"/>
          </a:xfrm>
        </p:spPr>
      </p:pic>
    </p:spTree>
    <p:extLst>
      <p:ext uri="{BB962C8B-B14F-4D97-AF65-F5344CB8AC3E}">
        <p14:creationId xmlns:p14="http://schemas.microsoft.com/office/powerpoint/2010/main" val="1233012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DE52AAC5-C980-4A4D-3207-D93658DB2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TECNOLOGIO NELLA GRAVIDANZA DI PAZIENTI AFFETTE DA DM1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653CB6-377D-A459-B52F-99B3537F1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664" y="2317072"/>
            <a:ext cx="7116936" cy="404544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06BB55F-0167-2C8F-6FDA-D66517BA8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9840"/>
            <a:ext cx="3558848" cy="214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74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246EB630-2611-4E5C-B53C-B3290F9D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09" y="1524000"/>
            <a:ext cx="4800273" cy="1600200"/>
          </a:xfrm>
        </p:spPr>
        <p:txBody>
          <a:bodyPr>
            <a:normAutofit/>
          </a:bodyPr>
          <a:lstStyle/>
          <a:p>
            <a:r>
              <a:rPr lang="it-IT" sz="2000" b="1" dirty="0" err="1"/>
              <a:t>Fuel</a:t>
            </a:r>
            <a:r>
              <a:rPr lang="it-IT" sz="2000" b="1" dirty="0"/>
              <a:t> </a:t>
            </a:r>
            <a:r>
              <a:rPr lang="it-IT" sz="2000" b="1" dirty="0" err="1"/>
              <a:t>mediated</a:t>
            </a:r>
            <a:r>
              <a:rPr lang="it-IT" sz="2000" b="1" dirty="0"/>
              <a:t> </a:t>
            </a:r>
            <a:r>
              <a:rPr lang="it-IT" sz="2000" b="1" dirty="0" err="1"/>
              <a:t>teratogenesis</a:t>
            </a:r>
            <a:endParaRPr lang="it-IT" sz="2000" b="1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AC8C1AE-0014-44A2-8FDA-F881EC088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963" y="3124199"/>
            <a:ext cx="4507637" cy="3094485"/>
          </a:xfrm>
        </p:spPr>
        <p:txBody>
          <a:bodyPr/>
          <a:lstStyle/>
          <a:p>
            <a:r>
              <a:rPr lang="it-IT" dirty="0"/>
              <a:t>L’aumentata esposizione a miscele di nutrienti in specie glucosio durante la gravidanza , a seconda di quando avviene , può determinare l’aumento dell’insulina fetale, con effetti immediati ma anche a lungo termine sul nascituro e su quello che il nascituro sarà nella vita adulta.</a:t>
            </a:r>
          </a:p>
        </p:txBody>
      </p:sp>
      <p:pic>
        <p:nvPicPr>
          <p:cNvPr id="15" name="Segnaposto contenuto 14">
            <a:extLst>
              <a:ext uri="{FF2B5EF4-FFF2-40B4-BE49-F238E27FC236}">
                <a16:creationId xmlns:a16="http://schemas.microsoft.com/office/drawing/2014/main" id="{B9E0E9FB-EB70-4935-9054-E8D6D8A3D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7424" y="1573968"/>
            <a:ext cx="3968226" cy="464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93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15B919-A543-11D6-F770-3DE8A68E9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CONCLUSIONI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3757A0E-F1BD-1562-2A1A-3373E6B1D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333625"/>
            <a:ext cx="8230441" cy="392029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8738F46-A37E-10C8-13B4-46BB8EE6A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94" y="2333625"/>
            <a:ext cx="210502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2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67CCEC90-F2F5-4B2F-B78D-1789438CD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892" y="761999"/>
            <a:ext cx="9179510" cy="1303867"/>
          </a:xfrm>
        </p:spPr>
        <p:txBody>
          <a:bodyPr>
            <a:normAutofit/>
          </a:bodyPr>
          <a:lstStyle/>
          <a:p>
            <a:r>
              <a:rPr lang="it-IT" sz="2400" b="1" dirty="0"/>
              <a:t>Un lavoro di squadra con ginecologi, ostetriche e…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BD08D6A0-7174-4050-89D0-F07265303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PERSONALE MEDICO</a:t>
            </a:r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4174F5EF-465F-499A-9F61-6857254F220F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it-IT" dirty="0"/>
              <a:t>Dott.ssa Maria Grazia Magotti</a:t>
            </a:r>
          </a:p>
          <a:p>
            <a:r>
              <a:rPr lang="it-IT" dirty="0"/>
              <a:t>Dott.ssa Silvia </a:t>
            </a:r>
            <a:r>
              <a:rPr lang="it-IT" dirty="0" err="1"/>
              <a:t>Haddoub</a:t>
            </a:r>
            <a:endParaRPr lang="it-IT" dirty="0"/>
          </a:p>
          <a:p>
            <a:r>
              <a:rPr lang="it-IT" dirty="0"/>
              <a:t>Dott.ssa Maddalena Micheli</a:t>
            </a: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D6DE5F9C-54DB-4C62-91F1-D2297F875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b="1" dirty="0"/>
              <a:t>DIETISTE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D372EAC6-FD26-494F-9A11-F152F21722B9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it-IT" dirty="0"/>
              <a:t>Dott.ssa Nadia Anelli</a:t>
            </a:r>
          </a:p>
          <a:p>
            <a:r>
              <a:rPr lang="it-IT" dirty="0"/>
              <a:t>Dott.ssa Tiziana Incerti</a:t>
            </a:r>
          </a:p>
        </p:txBody>
      </p:sp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7005125A-C175-4B37-A0C6-ECB3BE9140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879788" cy="626534"/>
          </a:xfrm>
        </p:spPr>
        <p:txBody>
          <a:bodyPr/>
          <a:lstStyle/>
          <a:p>
            <a:r>
              <a:rPr lang="it-IT" b="1" dirty="0"/>
              <a:t>CAPOSALA E INFERMIERE</a:t>
            </a:r>
          </a:p>
        </p:txBody>
      </p:sp>
      <p:sp>
        <p:nvSpPr>
          <p:cNvPr id="25" name="Segnaposto testo 24">
            <a:extLst>
              <a:ext uri="{FF2B5EF4-FFF2-40B4-BE49-F238E27FC236}">
                <a16:creationId xmlns:a16="http://schemas.microsoft.com/office/drawing/2014/main" id="{1835696C-C89D-40EE-86D9-17F40808C513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it-IT" dirty="0"/>
              <a:t>Rita Dall’Ovo </a:t>
            </a:r>
          </a:p>
          <a:p>
            <a:r>
              <a:rPr lang="it-IT" dirty="0"/>
              <a:t>Laura Ziveri</a:t>
            </a:r>
          </a:p>
          <a:p>
            <a:r>
              <a:rPr lang="it-IT" dirty="0"/>
              <a:t>Adonella Bondavalli</a:t>
            </a:r>
          </a:p>
          <a:p>
            <a:r>
              <a:rPr lang="it-IT" dirty="0"/>
              <a:t>Capelli Fiorenza</a:t>
            </a:r>
          </a:p>
          <a:p>
            <a:r>
              <a:rPr lang="it-IT" dirty="0"/>
              <a:t>Barbara Chiari</a:t>
            </a:r>
          </a:p>
          <a:p>
            <a:r>
              <a:rPr lang="it-IT" dirty="0"/>
              <a:t>Giuseppa De Paoli</a:t>
            </a:r>
          </a:p>
          <a:p>
            <a:r>
              <a:rPr lang="it-IT" dirty="0"/>
              <a:t>Cristina Gabelli</a:t>
            </a:r>
          </a:p>
          <a:p>
            <a:r>
              <a:rPr lang="it-IT" dirty="0"/>
              <a:t>Libera Maria La Torre</a:t>
            </a:r>
          </a:p>
          <a:p>
            <a:r>
              <a:rPr lang="it-IT" dirty="0"/>
              <a:t>Concetta Milazzo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2064E12-6294-09D1-8786-2436796B1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61" y="4075560"/>
            <a:ext cx="30194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65831"/>
      </p:ext>
    </p:extLst>
  </p:cSld>
  <p:clrMapOvr>
    <a:masterClrMapping/>
  </p:clrMapOvr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Scia di vapore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1530</TotalTime>
  <Words>1085</Words>
  <Application>Microsoft Office PowerPoint</Application>
  <PresentationFormat>Widescreen</PresentationFormat>
  <Paragraphs>91</Paragraphs>
  <Slides>38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1" baseType="lpstr">
      <vt:lpstr>Arial</vt:lpstr>
      <vt:lpstr>Century Gothic</vt:lpstr>
      <vt:lpstr>Scia di vapore</vt:lpstr>
      <vt:lpstr>La gravidanza troppo dolce:  diabete gestazionale e pregestazionale  webinar 27 Maggio 2022 associazione diabetici provincia di parma</vt:lpstr>
      <vt:lpstr>Obbiettivi della dichiarazione di st.vincent 1989: avvicinare gli esiti di una gravidanza di una donna affetta da diabete a quelli di una donna non affetta da diabete</vt:lpstr>
      <vt:lpstr>Un nuovo ospite: l’unita’ feto placentare</vt:lpstr>
      <vt:lpstr>Presentazione standard di PowerPoint</vt:lpstr>
      <vt:lpstr>Presentazione standard di PowerPoint</vt:lpstr>
      <vt:lpstr>Diabete gestazionale</vt:lpstr>
      <vt:lpstr>Importante individuare l’epoca di insorgenza del diabete</vt:lpstr>
      <vt:lpstr>Complicanze materne e fetali del gdm</vt:lpstr>
      <vt:lpstr>Presentazione standard di PowerPoint</vt:lpstr>
      <vt:lpstr>Automonitoraggio glicemico</vt:lpstr>
      <vt:lpstr>Dosaggio dei corpi chetonici</vt:lpstr>
      <vt:lpstr>L’aumento del peso non deve essere ne’ troppo ne’ troppo poco</vt:lpstr>
      <vt:lpstr>E’ errato l’aumento di peso ridotto della madre:  una donna che mette su poco peso ha molte probabilita’ di concepire un figlio sottopeso…un bimbo che pesa meno di 2,5 kg potrebbe essere esposto a maggiori problemi di salute in eta’adulta</vt:lpstr>
      <vt:lpstr>E’ errato l’aumento di peso eccessivo della madre:  l’ampia diffusione di alimenti ipercalorici può portare ad un consumo di piu’ di 3000 kcal con eccessivo incremento ponderale, alterazione del metabolismo glico lipidico e nei casi più importanti a ripercussioni negative sulla crescita fetale e sul parto stesso.</vt:lpstr>
      <vt:lpstr>Fabbisogni in gravidanza</vt:lpstr>
      <vt:lpstr>DIETA, ESERCIZIO FISICO, AUTOMONITORAGGIO GLICEMICO</vt:lpstr>
      <vt:lpstr>DIETA, ESERCIZIO FISICO, AUTOMONITORAGGIO GLICEMICO</vt:lpstr>
      <vt:lpstr>REGIME DIETETICO ADEGUATO  IN GRAVIDANZA</vt:lpstr>
      <vt:lpstr>Fabbisogno energetico, proteico e di macronutrienti in gravidanza</vt:lpstr>
      <vt:lpstr>Presentazione standard di PowerPoint</vt:lpstr>
      <vt:lpstr>Presentazione standard di PowerPoint</vt:lpstr>
      <vt:lpstr>Opzioni terapeutiche…</vt:lpstr>
      <vt:lpstr>TERAPIA INSULINICA NEL GDM</vt:lpstr>
      <vt:lpstr>Indice glicemico</vt:lpstr>
      <vt:lpstr>Allattamento e post partum</vt:lpstr>
      <vt:lpstr>Dm tipo 2 e tipo 1 in gravidanza</vt:lpstr>
      <vt:lpstr>Valori di Hb glicata in gravidanza complicata da diabete pregestazionale</vt:lpstr>
      <vt:lpstr>TERAPIA INSULINICA IN GRAVIDANZA</vt:lpstr>
      <vt:lpstr>TERAPIA INSULINICA IN GRAVIDANZA</vt:lpstr>
      <vt:lpstr>IL BOLO INSULINICO NEL DIABETE PREGESTAZIONALE</vt:lpstr>
      <vt:lpstr>TERAPIA INSULINICA NEL DIABETE GRAVIDICO E PREGRAVIDICO </vt:lpstr>
      <vt:lpstr>TERAPIA INSULINICA IN GRAVIDANZA</vt:lpstr>
      <vt:lpstr>MONITORAGGIO METABOLICO</vt:lpstr>
      <vt:lpstr>ADEGUAMENTO INSULINICO IN CASO DI TRATTAMENTO STEROIDEO</vt:lpstr>
      <vt:lpstr>TECNOLOGIO NELLA GRAVIDANZA DI PAZIENTI AFFETTE DA DM1</vt:lpstr>
      <vt:lpstr>Fuel mediated teratogenesis</vt:lpstr>
      <vt:lpstr>CONCLUSIONI</vt:lpstr>
      <vt:lpstr>Un lavoro di squadra con ginecologi, ostetriche 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Giornata di aggiornamento su diabete e gravidanza 30 Settembre 2021  Il monitoraggio clinico: target glicemico e aumento ponderale</dc:title>
  <dc:creator>Maria Grazie</dc:creator>
  <cp:lastModifiedBy>Maria Grazie</cp:lastModifiedBy>
  <cp:revision>61</cp:revision>
  <dcterms:created xsi:type="dcterms:W3CDTF">2021-09-20T17:52:39Z</dcterms:created>
  <dcterms:modified xsi:type="dcterms:W3CDTF">2022-05-26T14:01:07Z</dcterms:modified>
</cp:coreProperties>
</file>